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317" r:id="rId5"/>
    <p:sldId id="307" r:id="rId6"/>
    <p:sldId id="308" r:id="rId7"/>
    <p:sldId id="278" r:id="rId8"/>
    <p:sldId id="309" r:id="rId9"/>
    <p:sldId id="263" r:id="rId10"/>
    <p:sldId id="310" r:id="rId11"/>
    <p:sldId id="318" r:id="rId12"/>
    <p:sldId id="311" r:id="rId13"/>
    <p:sldId id="319" r:id="rId14"/>
    <p:sldId id="320" r:id="rId15"/>
    <p:sldId id="321" r:id="rId16"/>
    <p:sldId id="323" r:id="rId17"/>
    <p:sldId id="324" r:id="rId18"/>
    <p:sldId id="325" r:id="rId19"/>
    <p:sldId id="326" r:id="rId20"/>
    <p:sldId id="327" r:id="rId21"/>
    <p:sldId id="328" r:id="rId22"/>
    <p:sldId id="329" r:id="rId23"/>
    <p:sldId id="312" r:id="rId24"/>
    <p:sldId id="30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78" d="100"/>
          <a:sy n="78" d="100"/>
        </p:scale>
        <p:origin x="878" y="72"/>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10/8/2024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21</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20</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pxhere.com/en/photo/155548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914400"/>
            <a:ext cx="10360152" cy="5029200"/>
          </a:xfrm>
        </p:spPr>
        <p:txBody>
          <a:bodyPr anchor="ctr"/>
          <a:lstStyle/>
          <a:p>
            <a:r>
              <a:rPr lang="en-US" b="1" i="0" dirty="0">
                <a:solidFill>
                  <a:srgbClr val="3C4858"/>
                </a:solidFill>
                <a:effectLst/>
                <a:latin typeface="Manrope"/>
              </a:rPr>
              <a:t>TRAINITY </a:t>
            </a:r>
            <a:r>
              <a:rPr lang="en-US" b="1" dirty="0">
                <a:solidFill>
                  <a:srgbClr val="3C4858"/>
                </a:solidFill>
                <a:latin typeface="Manrope"/>
              </a:rPr>
              <a:t>PROJECT 3</a:t>
            </a:r>
            <a:br>
              <a:rPr lang="en-US" b="1" dirty="0">
                <a:solidFill>
                  <a:srgbClr val="3C4858"/>
                </a:solidFill>
                <a:latin typeface="Manrope"/>
              </a:rPr>
            </a:br>
            <a:r>
              <a:rPr lang="en-US" b="1" i="0" dirty="0">
                <a:solidFill>
                  <a:srgbClr val="3C4858"/>
                </a:solidFill>
                <a:effectLst/>
                <a:latin typeface="Manrope"/>
              </a:rPr>
              <a:t>Operation Analytics and Investigating Metric Spike</a:t>
            </a:r>
            <a:br>
              <a:rPr lang="en-US" b="1" i="0" dirty="0">
                <a:solidFill>
                  <a:srgbClr val="3C4858"/>
                </a:solidFill>
                <a:effectLst/>
                <a:latin typeface="Manrope"/>
              </a:rPr>
            </a:br>
            <a:endParaRPr lang="en-US" dirty="0"/>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711136-F6EF-AB51-E0D4-67D6966D0C4E}"/>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A142A20A-F3F1-DA29-B60F-F30220321AB1}"/>
              </a:ext>
            </a:extLst>
          </p:cNvPr>
          <p:cNvPicPr>
            <a:picLocks noGrp="1" noChangeAspect="1"/>
          </p:cNvPicPr>
          <p:nvPr>
            <p:ph sz="quarter" idx="11"/>
          </p:nvPr>
        </p:nvPicPr>
        <p:blipFill>
          <a:blip r:embed="rId2"/>
          <a:stretch>
            <a:fillRect/>
          </a:stretch>
        </p:blipFill>
        <p:spPr>
          <a:xfrm>
            <a:off x="6980379" y="2536723"/>
            <a:ext cx="4203656" cy="2586866"/>
          </a:xfrm>
        </p:spPr>
      </p:pic>
      <p:sp>
        <p:nvSpPr>
          <p:cNvPr id="9" name="Content Placeholder 8">
            <a:extLst>
              <a:ext uri="{FF2B5EF4-FFF2-40B4-BE49-F238E27FC236}">
                <a16:creationId xmlns:a16="http://schemas.microsoft.com/office/drawing/2014/main" id="{39A8FCE8-B6B9-A3B1-8F9F-C5450CBE4C09}"/>
              </a:ext>
            </a:extLst>
          </p:cNvPr>
          <p:cNvSpPr>
            <a:spLocks noGrp="1"/>
          </p:cNvSpPr>
          <p:nvPr>
            <p:ph sz="quarter" idx="12"/>
          </p:nvPr>
        </p:nvSpPr>
        <p:spPr>
          <a:xfrm flipV="1">
            <a:off x="12435592" y="4657935"/>
            <a:ext cx="2470110" cy="485318"/>
          </a:xfrm>
        </p:spPr>
        <p:txBody>
          <a:bodyPr>
            <a:normAutofit/>
          </a:bodyPr>
          <a:lstStyle/>
          <a:p>
            <a:endParaRPr lang="en-IN" dirty="0"/>
          </a:p>
        </p:txBody>
      </p:sp>
      <p:sp>
        <p:nvSpPr>
          <p:cNvPr id="4" name="TextBox 3">
            <a:extLst>
              <a:ext uri="{FF2B5EF4-FFF2-40B4-BE49-F238E27FC236}">
                <a16:creationId xmlns:a16="http://schemas.microsoft.com/office/drawing/2014/main" id="{07785E8A-C42F-D709-3523-F5C47EE9A937}"/>
              </a:ext>
            </a:extLst>
          </p:cNvPr>
          <p:cNvSpPr txBox="1"/>
          <p:nvPr/>
        </p:nvSpPr>
        <p:spPr>
          <a:xfrm>
            <a:off x="599767" y="846906"/>
            <a:ext cx="10068233" cy="584775"/>
          </a:xfrm>
          <a:prstGeom prst="rect">
            <a:avLst/>
          </a:prstGeom>
          <a:noFill/>
        </p:spPr>
        <p:txBody>
          <a:bodyPr wrap="square" rtlCol="0">
            <a:spAutoFit/>
          </a:bodyPr>
          <a:lstStyle/>
          <a:p>
            <a:r>
              <a:rPr lang="en-US" sz="3200" dirty="0">
                <a:latin typeface="+mj-lt"/>
              </a:rPr>
              <a:t>C. LANGUAGE SHARE ANALYSIS</a:t>
            </a:r>
            <a:endParaRPr lang="en-IN" sz="3200" dirty="0">
              <a:latin typeface="+mj-lt"/>
            </a:endParaRPr>
          </a:p>
        </p:txBody>
      </p:sp>
      <p:sp>
        <p:nvSpPr>
          <p:cNvPr id="7" name="TextBox 6">
            <a:extLst>
              <a:ext uri="{FF2B5EF4-FFF2-40B4-BE49-F238E27FC236}">
                <a16:creationId xmlns:a16="http://schemas.microsoft.com/office/drawing/2014/main" id="{2CAC18A7-3189-DBC5-60EB-7260206FB03F}"/>
              </a:ext>
            </a:extLst>
          </p:cNvPr>
          <p:cNvSpPr txBox="1"/>
          <p:nvPr/>
        </p:nvSpPr>
        <p:spPr>
          <a:xfrm>
            <a:off x="474996" y="2098288"/>
            <a:ext cx="6076335" cy="4093428"/>
          </a:xfrm>
          <a:prstGeom prst="rect">
            <a:avLst/>
          </a:prstGeom>
          <a:noFill/>
        </p:spPr>
        <p:txBody>
          <a:bodyPr wrap="square" rtlCol="0">
            <a:spAutoFit/>
          </a:bodyPr>
          <a:lstStyle/>
          <a:p>
            <a:r>
              <a:rPr lang="en-US" sz="2000" b="1" dirty="0"/>
              <a:t>QUERY:</a:t>
            </a:r>
            <a:br>
              <a:rPr lang="en-US" sz="2000" dirty="0"/>
            </a:br>
            <a:br>
              <a:rPr lang="en-US" sz="2000" dirty="0"/>
            </a:br>
            <a:r>
              <a:rPr lang="en-US" sz="2000" dirty="0"/>
              <a:t>WITH last_30_days AS</a:t>
            </a:r>
            <a:br>
              <a:rPr lang="en-US" sz="2000" dirty="0"/>
            </a:br>
            <a:r>
              <a:rPr lang="en-US" sz="2000" dirty="0"/>
              <a:t> (    SELECT        *    FROM        job_data    WHERE        STR_TO_DATE(ds, '%m/%d/%Y') &gt;= DATE_SUB((SELECT MAX(STR_TO_DATE(ds, '%m/%d/%Y')) FROM job_data), INTERVAL 30 DAY))</a:t>
            </a:r>
            <a:br>
              <a:rPr lang="en-US" sz="2000" dirty="0"/>
            </a:br>
            <a:r>
              <a:rPr lang="en-US" sz="2000" dirty="0"/>
              <a:t>SELECT    language,    COUNT(job_id) AS job_count,   </a:t>
            </a:r>
            <a:br>
              <a:rPr lang="en-US" sz="2000" dirty="0"/>
            </a:br>
            <a:r>
              <a:rPr lang="en-US" sz="2000" dirty="0"/>
              <a:t> (COUNT(job_id) / (SELECT COUNT(job_id) FROM last_30_days)) * 100 AS percentage_share</a:t>
            </a:r>
            <a:br>
              <a:rPr lang="en-US" sz="2000" dirty="0"/>
            </a:br>
            <a:r>
              <a:rPr lang="en-US" sz="2000" dirty="0"/>
              <a:t>FROM    last_30_days</a:t>
            </a:r>
            <a:br>
              <a:rPr lang="en-US" sz="2000" dirty="0"/>
            </a:br>
            <a:r>
              <a:rPr lang="en-US" sz="2000" dirty="0"/>
              <a:t>GROUP BY    language</a:t>
            </a:r>
            <a:br>
              <a:rPr lang="en-US" sz="2000" dirty="0"/>
            </a:br>
            <a:r>
              <a:rPr lang="en-US" sz="2000" dirty="0"/>
              <a:t>ORDER BY    percentage_share DESC;</a:t>
            </a:r>
            <a:endParaRPr lang="en-IN" sz="2000" dirty="0"/>
          </a:p>
        </p:txBody>
      </p:sp>
    </p:spTree>
    <p:extLst>
      <p:ext uri="{BB962C8B-B14F-4D97-AF65-F5344CB8AC3E}">
        <p14:creationId xmlns:p14="http://schemas.microsoft.com/office/powerpoint/2010/main" val="951907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EF54-FBF7-A286-EECD-F61BD015ACF1}"/>
              </a:ext>
            </a:extLst>
          </p:cNvPr>
          <p:cNvSpPr>
            <a:spLocks noGrp="1"/>
          </p:cNvSpPr>
          <p:nvPr>
            <p:ph type="title"/>
          </p:nvPr>
        </p:nvSpPr>
        <p:spPr>
          <a:xfrm>
            <a:off x="835742" y="561959"/>
            <a:ext cx="10360152" cy="914400"/>
          </a:xfrm>
        </p:spPr>
        <p:txBody>
          <a:bodyPr/>
          <a:lstStyle/>
          <a:p>
            <a:r>
              <a:rPr lang="en-US" dirty="0"/>
              <a:t>D. DUPLICATE ROWS DETECTION</a:t>
            </a:r>
            <a:endParaRPr lang="en-IN" dirty="0"/>
          </a:p>
        </p:txBody>
      </p:sp>
      <p:sp>
        <p:nvSpPr>
          <p:cNvPr id="3" name="Table Placeholder 2">
            <a:extLst>
              <a:ext uri="{FF2B5EF4-FFF2-40B4-BE49-F238E27FC236}">
                <a16:creationId xmlns:a16="http://schemas.microsoft.com/office/drawing/2014/main" id="{78DEE49D-31D2-E68F-BE0C-E9DF39F1AB00}"/>
              </a:ext>
            </a:extLst>
          </p:cNvPr>
          <p:cNvSpPr>
            <a:spLocks noGrp="1"/>
          </p:cNvSpPr>
          <p:nvPr>
            <p:ph type="tbl" sz="quarter" idx="14"/>
          </p:nvPr>
        </p:nvSpPr>
        <p:spPr>
          <a:xfrm>
            <a:off x="12467304" y="5067123"/>
            <a:ext cx="1071716" cy="825909"/>
          </a:xfrm>
        </p:spPr>
      </p:sp>
      <p:sp>
        <p:nvSpPr>
          <p:cNvPr id="4" name="Slide Number Placeholder 3">
            <a:extLst>
              <a:ext uri="{FF2B5EF4-FFF2-40B4-BE49-F238E27FC236}">
                <a16:creationId xmlns:a16="http://schemas.microsoft.com/office/drawing/2014/main" id="{CA11BA01-0AFF-DA69-924D-2074AF4D1A57}"/>
              </a:ext>
            </a:extLst>
          </p:cNvPr>
          <p:cNvSpPr>
            <a:spLocks noGrp="1"/>
          </p:cNvSpPr>
          <p:nvPr>
            <p:ph type="sldNum" sz="quarter" idx="4"/>
          </p:nvPr>
        </p:nvSpPr>
        <p:spPr>
          <a:xfrm>
            <a:off x="12672454" y="3481671"/>
            <a:ext cx="661416" cy="895899"/>
          </a:xfrm>
        </p:spPr>
        <p:txBody>
          <a:bodyPr/>
          <a:lstStyle/>
          <a:p>
            <a:endParaRPr lang="en-US" dirty="0"/>
          </a:p>
        </p:txBody>
      </p:sp>
      <p:sp>
        <p:nvSpPr>
          <p:cNvPr id="7" name="TextBox 6">
            <a:extLst>
              <a:ext uri="{FF2B5EF4-FFF2-40B4-BE49-F238E27FC236}">
                <a16:creationId xmlns:a16="http://schemas.microsoft.com/office/drawing/2014/main" id="{06D94364-1696-659F-3EF1-CAA88691F5B0}"/>
              </a:ext>
            </a:extLst>
          </p:cNvPr>
          <p:cNvSpPr txBox="1"/>
          <p:nvPr/>
        </p:nvSpPr>
        <p:spPr>
          <a:xfrm>
            <a:off x="914400" y="2163097"/>
            <a:ext cx="4650658" cy="3785652"/>
          </a:xfrm>
          <a:prstGeom prst="rect">
            <a:avLst/>
          </a:prstGeom>
          <a:noFill/>
        </p:spPr>
        <p:txBody>
          <a:bodyPr wrap="square" rtlCol="0">
            <a:spAutoFit/>
          </a:bodyPr>
          <a:lstStyle/>
          <a:p>
            <a:r>
              <a:rPr lang="en-US" sz="2400" b="1" dirty="0"/>
              <a:t>QUERY:</a:t>
            </a:r>
          </a:p>
          <a:p>
            <a:r>
              <a:rPr lang="en-US" sz="2400" dirty="0"/>
              <a:t>SELECT ds, job_id, actor_id, event, language, time_spent, org,</a:t>
            </a:r>
          </a:p>
          <a:p>
            <a:r>
              <a:rPr lang="en-US" sz="2400" dirty="0"/>
              <a:t> COUNT(*) AS </a:t>
            </a:r>
            <a:r>
              <a:rPr lang="en-US" sz="2400" dirty="0" err="1"/>
              <a:t>duplicate_count</a:t>
            </a:r>
            <a:endParaRPr lang="en-US" sz="2400" dirty="0"/>
          </a:p>
          <a:p>
            <a:r>
              <a:rPr lang="en-US" sz="2400" dirty="0"/>
              <a:t> FROM job_data </a:t>
            </a:r>
          </a:p>
          <a:p>
            <a:r>
              <a:rPr lang="en-US" sz="2400" dirty="0"/>
              <a:t>GROUP BY ds, job_id, actor_id, event, language, time_spent, org</a:t>
            </a:r>
          </a:p>
          <a:p>
            <a:r>
              <a:rPr lang="en-US" sz="2400" dirty="0"/>
              <a:t> HAVING COUNT(*) &gt; 1;</a:t>
            </a:r>
          </a:p>
          <a:p>
            <a:r>
              <a:rPr lang="en-US" sz="2400" b="1" dirty="0"/>
              <a:t>RESULT: </a:t>
            </a:r>
            <a:r>
              <a:rPr lang="en-US" sz="2400" dirty="0"/>
              <a:t>No duplicate rows detected.</a:t>
            </a:r>
            <a:endParaRPr lang="en-IN" sz="2400" b="1" dirty="0"/>
          </a:p>
        </p:txBody>
      </p:sp>
      <p:pic>
        <p:nvPicPr>
          <p:cNvPr id="9" name="Picture 8">
            <a:extLst>
              <a:ext uri="{FF2B5EF4-FFF2-40B4-BE49-F238E27FC236}">
                <a16:creationId xmlns:a16="http://schemas.microsoft.com/office/drawing/2014/main" id="{5C930018-7E59-AB36-3D81-BCAEE172F399}"/>
              </a:ext>
            </a:extLst>
          </p:cNvPr>
          <p:cNvPicPr>
            <a:picLocks noChangeAspect="1"/>
          </p:cNvPicPr>
          <p:nvPr/>
        </p:nvPicPr>
        <p:blipFill>
          <a:blip r:embed="rId2"/>
          <a:stretch>
            <a:fillRect/>
          </a:stretch>
        </p:blipFill>
        <p:spPr>
          <a:xfrm>
            <a:off x="5565058" y="2568371"/>
            <a:ext cx="6225205" cy="2236440"/>
          </a:xfrm>
          <a:prstGeom prst="rect">
            <a:avLst/>
          </a:prstGeom>
        </p:spPr>
      </p:pic>
    </p:spTree>
    <p:extLst>
      <p:ext uri="{BB962C8B-B14F-4D97-AF65-F5344CB8AC3E}">
        <p14:creationId xmlns:p14="http://schemas.microsoft.com/office/powerpoint/2010/main" val="34979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DF73-E294-6CC1-1BDF-6AF926C1C8E6}"/>
              </a:ext>
            </a:extLst>
          </p:cNvPr>
          <p:cNvSpPr>
            <a:spLocks noGrp="1"/>
          </p:cNvSpPr>
          <p:nvPr>
            <p:ph type="title"/>
          </p:nvPr>
        </p:nvSpPr>
        <p:spPr>
          <a:xfrm>
            <a:off x="914400" y="914400"/>
            <a:ext cx="10360152" cy="855406"/>
          </a:xfrm>
        </p:spPr>
        <p:txBody>
          <a:bodyPr/>
          <a:lstStyle/>
          <a:p>
            <a:r>
              <a:rPr lang="en-US" dirty="0"/>
              <a:t>CASE STUDY 2</a:t>
            </a:r>
            <a:endParaRPr lang="en-IN" dirty="0"/>
          </a:p>
        </p:txBody>
      </p:sp>
      <p:sp>
        <p:nvSpPr>
          <p:cNvPr id="3" name="Text Placeholder 2">
            <a:extLst>
              <a:ext uri="{FF2B5EF4-FFF2-40B4-BE49-F238E27FC236}">
                <a16:creationId xmlns:a16="http://schemas.microsoft.com/office/drawing/2014/main" id="{BFE4C868-DA62-14FA-5E71-6BB9796728A8}"/>
              </a:ext>
            </a:extLst>
          </p:cNvPr>
          <p:cNvSpPr>
            <a:spLocks noGrp="1"/>
          </p:cNvSpPr>
          <p:nvPr>
            <p:ph type="body" sz="quarter" idx="13"/>
          </p:nvPr>
        </p:nvSpPr>
        <p:spPr>
          <a:xfrm>
            <a:off x="2039590" y="1769806"/>
            <a:ext cx="8109772" cy="529815"/>
          </a:xfrm>
        </p:spPr>
        <p:txBody>
          <a:bodyPr>
            <a:normAutofit/>
          </a:bodyPr>
          <a:lstStyle/>
          <a:p>
            <a:r>
              <a:rPr lang="en-US" sz="2800" dirty="0"/>
              <a:t>INVESTIGATING METRIC SPIKE</a:t>
            </a:r>
          </a:p>
          <a:p>
            <a:endParaRPr lang="en-IN" sz="2800" dirty="0"/>
          </a:p>
        </p:txBody>
      </p:sp>
      <p:sp>
        <p:nvSpPr>
          <p:cNvPr id="4" name="TextBox 3">
            <a:extLst>
              <a:ext uri="{FF2B5EF4-FFF2-40B4-BE49-F238E27FC236}">
                <a16:creationId xmlns:a16="http://schemas.microsoft.com/office/drawing/2014/main" id="{3A0C3549-7964-0DA5-36CD-EFA16C2E3951}"/>
              </a:ext>
            </a:extLst>
          </p:cNvPr>
          <p:cNvSpPr txBox="1"/>
          <p:nvPr/>
        </p:nvSpPr>
        <p:spPr>
          <a:xfrm>
            <a:off x="2979174" y="2546555"/>
            <a:ext cx="8295378" cy="2677656"/>
          </a:xfrm>
          <a:prstGeom prst="rect">
            <a:avLst/>
          </a:prstGeom>
          <a:noFill/>
        </p:spPr>
        <p:txBody>
          <a:bodyPr wrap="square" rtlCol="0">
            <a:spAutoFit/>
          </a:bodyPr>
          <a:lstStyle/>
          <a:p>
            <a:r>
              <a:rPr lang="en-US" sz="2400" dirty="0"/>
              <a:t>We will be working with three tables:</a:t>
            </a:r>
          </a:p>
          <a:p>
            <a:endParaRPr lang="en-US" sz="2400" dirty="0"/>
          </a:p>
          <a:p>
            <a:pPr marL="342900" indent="-342900">
              <a:buFont typeface="Wingdings" panose="05000000000000000000" pitchFamily="2" charset="2"/>
              <a:buChar char="§"/>
            </a:pPr>
            <a:r>
              <a:rPr lang="en-US" sz="2400" dirty="0"/>
              <a:t>users: Contains one row per user, with descriptive information about that user’s account.</a:t>
            </a:r>
          </a:p>
          <a:p>
            <a:pPr marL="342900" indent="-342900">
              <a:buFont typeface="Wingdings" panose="05000000000000000000" pitchFamily="2" charset="2"/>
              <a:buChar char="§"/>
            </a:pPr>
            <a:r>
              <a:rPr lang="en-US" sz="2400" dirty="0"/>
              <a:t>events: Contains one row per event, where an event is an action that a user has taken (e.g., login, messaging, search).</a:t>
            </a:r>
          </a:p>
          <a:p>
            <a:pPr marL="342900" indent="-342900">
              <a:buFont typeface="Wingdings" panose="05000000000000000000" pitchFamily="2" charset="2"/>
              <a:buChar char="§"/>
            </a:pPr>
            <a:r>
              <a:rPr lang="en-US" sz="2400" dirty="0" err="1"/>
              <a:t>email_events</a:t>
            </a:r>
            <a:r>
              <a:rPr lang="en-US" sz="2400" dirty="0"/>
              <a:t>: Contains events specific to the sending of emails.</a:t>
            </a:r>
            <a:endParaRPr lang="en-IN" sz="2400" dirty="0"/>
          </a:p>
        </p:txBody>
      </p:sp>
    </p:spTree>
    <p:extLst>
      <p:ext uri="{BB962C8B-B14F-4D97-AF65-F5344CB8AC3E}">
        <p14:creationId xmlns:p14="http://schemas.microsoft.com/office/powerpoint/2010/main" val="225814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65AA-7563-A39E-1688-CB8FEFABBFA2}"/>
              </a:ext>
            </a:extLst>
          </p:cNvPr>
          <p:cNvSpPr>
            <a:spLocks noGrp="1"/>
          </p:cNvSpPr>
          <p:nvPr>
            <p:ph type="title"/>
          </p:nvPr>
        </p:nvSpPr>
        <p:spPr/>
        <p:txBody>
          <a:bodyPr/>
          <a:lstStyle/>
          <a:p>
            <a:r>
              <a:rPr lang="en-US" dirty="0"/>
              <a:t>A. WEEKLY USER ENGAGEMENT</a:t>
            </a:r>
            <a:endParaRPr lang="en-IN" dirty="0"/>
          </a:p>
        </p:txBody>
      </p:sp>
      <p:sp>
        <p:nvSpPr>
          <p:cNvPr id="3" name="Content Placeholder 2">
            <a:extLst>
              <a:ext uri="{FF2B5EF4-FFF2-40B4-BE49-F238E27FC236}">
                <a16:creationId xmlns:a16="http://schemas.microsoft.com/office/drawing/2014/main" id="{C37D2BD1-5CBF-81B0-AA96-EDED7E3696AE}"/>
              </a:ext>
            </a:extLst>
          </p:cNvPr>
          <p:cNvSpPr>
            <a:spLocks noGrp="1"/>
          </p:cNvSpPr>
          <p:nvPr>
            <p:ph sz="quarter" idx="11"/>
          </p:nvPr>
        </p:nvSpPr>
        <p:spPr/>
        <p:txBody>
          <a:bodyPr>
            <a:normAutofit/>
          </a:bodyPr>
          <a:lstStyle/>
          <a:p>
            <a:r>
              <a:rPr lang="en-US" sz="2400" b="1" dirty="0"/>
              <a:t>QUERY:</a:t>
            </a:r>
          </a:p>
          <a:p>
            <a:r>
              <a:rPr lang="en-US" sz="2400" dirty="0"/>
              <a:t>SELECT     WEEK(STR_TO_DATE(</a:t>
            </a:r>
            <a:r>
              <a:rPr lang="en-US" sz="2400" dirty="0" err="1"/>
              <a:t>occurred_at</a:t>
            </a:r>
            <a:r>
              <a:rPr lang="en-US" sz="2400" dirty="0"/>
              <a:t>, '%d-%m-%Y %H:%</a:t>
            </a:r>
            <a:r>
              <a:rPr lang="en-US" sz="2400" dirty="0" err="1"/>
              <a:t>i</a:t>
            </a:r>
            <a:r>
              <a:rPr lang="en-US" sz="2400" dirty="0"/>
              <a:t>')) AS Week,    COUNT(DISTINCT </a:t>
            </a:r>
            <a:r>
              <a:rPr lang="en-US" sz="2400" dirty="0" err="1"/>
              <a:t>user_id</a:t>
            </a:r>
            <a:r>
              <a:rPr lang="en-US" sz="2400" dirty="0"/>
              <a:t>) AS </a:t>
            </a:r>
            <a:r>
              <a:rPr lang="en-US" sz="2400" dirty="0" err="1"/>
              <a:t>Weekly_User_engagement</a:t>
            </a:r>
            <a:endParaRPr lang="en-US" sz="2400" dirty="0"/>
          </a:p>
          <a:p>
            <a:r>
              <a:rPr lang="en-US" sz="2400" dirty="0"/>
              <a:t>FROM     `events`</a:t>
            </a:r>
          </a:p>
          <a:p>
            <a:r>
              <a:rPr lang="en-US" sz="2400" dirty="0"/>
              <a:t>GROUP BY     Week</a:t>
            </a:r>
          </a:p>
          <a:p>
            <a:r>
              <a:rPr lang="en-US" sz="2400" dirty="0"/>
              <a:t>ORDER BY     Week;</a:t>
            </a:r>
            <a:endParaRPr lang="en-IN" sz="2400" dirty="0"/>
          </a:p>
        </p:txBody>
      </p:sp>
      <p:pic>
        <p:nvPicPr>
          <p:cNvPr id="7" name="Content Placeholder 6">
            <a:extLst>
              <a:ext uri="{FF2B5EF4-FFF2-40B4-BE49-F238E27FC236}">
                <a16:creationId xmlns:a16="http://schemas.microsoft.com/office/drawing/2014/main" id="{2660403D-A495-3244-0DB0-EF908B00E67F}"/>
              </a:ext>
            </a:extLst>
          </p:cNvPr>
          <p:cNvPicPr>
            <a:picLocks noGrp="1" noChangeAspect="1"/>
          </p:cNvPicPr>
          <p:nvPr>
            <p:ph sz="quarter" idx="12"/>
          </p:nvPr>
        </p:nvPicPr>
        <p:blipFill>
          <a:blip r:embed="rId2"/>
          <a:stretch>
            <a:fillRect/>
          </a:stretch>
        </p:blipFill>
        <p:spPr>
          <a:xfrm>
            <a:off x="7451814" y="2038350"/>
            <a:ext cx="2389009" cy="3878263"/>
          </a:xfrm>
        </p:spPr>
      </p:pic>
      <p:sp>
        <p:nvSpPr>
          <p:cNvPr id="5" name="Slide Number Placeholder 4">
            <a:extLst>
              <a:ext uri="{FF2B5EF4-FFF2-40B4-BE49-F238E27FC236}">
                <a16:creationId xmlns:a16="http://schemas.microsoft.com/office/drawing/2014/main" id="{75BFA5AD-E2A5-92FA-6F23-FC3009DD3A40}"/>
              </a:ext>
            </a:extLst>
          </p:cNvPr>
          <p:cNvSpPr>
            <a:spLocks noGrp="1"/>
          </p:cNvSpPr>
          <p:nvPr>
            <p:ph type="sldNum" sz="quarter" idx="4"/>
          </p:nvPr>
        </p:nvSpPr>
        <p:spPr/>
        <p:txBody>
          <a:bodyPr/>
          <a:lstStyle/>
          <a:p>
            <a:fld id="{58FB4751-880F-D840-AAA9-3A15815CC996}" type="slidenum">
              <a:rPr lang="en-US" smtClean="0"/>
              <a:pPr/>
              <a:t>13</a:t>
            </a:fld>
            <a:endParaRPr lang="en-US" dirty="0"/>
          </a:p>
        </p:txBody>
      </p:sp>
    </p:spTree>
    <p:extLst>
      <p:ext uri="{BB962C8B-B14F-4D97-AF65-F5344CB8AC3E}">
        <p14:creationId xmlns:p14="http://schemas.microsoft.com/office/powerpoint/2010/main" val="415833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4D77-C035-2FBB-9205-2F00B83352F8}"/>
              </a:ext>
            </a:extLst>
          </p:cNvPr>
          <p:cNvSpPr>
            <a:spLocks noGrp="1"/>
          </p:cNvSpPr>
          <p:nvPr>
            <p:ph type="title"/>
          </p:nvPr>
        </p:nvSpPr>
        <p:spPr/>
        <p:txBody>
          <a:bodyPr/>
          <a:lstStyle/>
          <a:p>
            <a:r>
              <a:rPr lang="en-US" dirty="0"/>
              <a:t>B. USER GROWTH ANALYSIS</a:t>
            </a:r>
            <a:endParaRPr lang="en-IN" dirty="0"/>
          </a:p>
        </p:txBody>
      </p:sp>
      <p:sp>
        <p:nvSpPr>
          <p:cNvPr id="3" name="Content Placeholder 2">
            <a:extLst>
              <a:ext uri="{FF2B5EF4-FFF2-40B4-BE49-F238E27FC236}">
                <a16:creationId xmlns:a16="http://schemas.microsoft.com/office/drawing/2014/main" id="{09F6EF63-0607-81E6-E11F-89DB81AC119B}"/>
              </a:ext>
            </a:extLst>
          </p:cNvPr>
          <p:cNvSpPr>
            <a:spLocks noGrp="1"/>
          </p:cNvSpPr>
          <p:nvPr>
            <p:ph sz="quarter" idx="11"/>
          </p:nvPr>
        </p:nvSpPr>
        <p:spPr/>
        <p:txBody>
          <a:bodyPr/>
          <a:lstStyle/>
          <a:p>
            <a:r>
              <a:rPr lang="en-US" b="1" dirty="0"/>
              <a:t>QUERY:</a:t>
            </a:r>
          </a:p>
          <a:p>
            <a:r>
              <a:rPr lang="en-US" b="1" dirty="0"/>
              <a:t>SELECT     EXTRACT(MONTH FROM STR_TO_DATE(</a:t>
            </a:r>
            <a:r>
              <a:rPr lang="en-US" b="1" dirty="0" err="1"/>
              <a:t>created_at</a:t>
            </a:r>
            <a:r>
              <a:rPr lang="en-US" b="1" dirty="0"/>
              <a:t>, '%d-%m-%Y %H:%</a:t>
            </a:r>
            <a:r>
              <a:rPr lang="en-US" b="1" dirty="0" err="1"/>
              <a:t>i</a:t>
            </a:r>
            <a:r>
              <a:rPr lang="en-US" b="1" dirty="0"/>
              <a:t>')) AS months,   </a:t>
            </a:r>
          </a:p>
          <a:p>
            <a:r>
              <a:rPr lang="en-US" b="1" dirty="0"/>
              <a:t> COUNT(*) AS </a:t>
            </a:r>
            <a:r>
              <a:rPr lang="en-US" b="1" dirty="0" err="1"/>
              <a:t>all_users</a:t>
            </a:r>
            <a:r>
              <a:rPr lang="en-US" b="1" dirty="0"/>
              <a:t>,   </a:t>
            </a:r>
          </a:p>
          <a:p>
            <a:r>
              <a:rPr lang="en-US" b="1" dirty="0"/>
              <a:t> COUNT(CASE               WHEN </a:t>
            </a:r>
            <a:r>
              <a:rPr lang="en-US" b="1" dirty="0" err="1"/>
              <a:t>activated_at</a:t>
            </a:r>
            <a:r>
              <a:rPr lang="en-US" b="1" dirty="0"/>
              <a:t> IS NOT NULL AND </a:t>
            </a:r>
            <a:r>
              <a:rPr lang="en-US" b="1" dirty="0" err="1"/>
              <a:t>activated_at</a:t>
            </a:r>
            <a:r>
              <a:rPr lang="en-US" b="1" dirty="0"/>
              <a:t> != ''               THEN </a:t>
            </a:r>
            <a:r>
              <a:rPr lang="en-US" b="1" dirty="0" err="1"/>
              <a:t>user_id</a:t>
            </a:r>
            <a:r>
              <a:rPr lang="en-US" b="1" dirty="0"/>
              <a:t>               ELSE NULL           END) AS </a:t>
            </a:r>
            <a:r>
              <a:rPr lang="en-US" b="1" dirty="0" err="1"/>
              <a:t>activated_usersFROM</a:t>
            </a:r>
            <a:r>
              <a:rPr lang="en-US" b="1" dirty="0"/>
              <a:t> </a:t>
            </a:r>
            <a:r>
              <a:rPr lang="en-US" b="1" dirty="0" err="1"/>
              <a:t>usersGROUP</a:t>
            </a:r>
            <a:r>
              <a:rPr lang="en-US" b="1" dirty="0"/>
              <a:t> BY </a:t>
            </a:r>
            <a:r>
              <a:rPr lang="en-US" b="1" dirty="0" err="1"/>
              <a:t>monthsORDER</a:t>
            </a:r>
            <a:r>
              <a:rPr lang="en-US" b="1" dirty="0"/>
              <a:t> BY months;</a:t>
            </a:r>
            <a:endParaRPr lang="en-IN" b="1" dirty="0"/>
          </a:p>
        </p:txBody>
      </p:sp>
      <p:pic>
        <p:nvPicPr>
          <p:cNvPr id="7" name="Content Placeholder 6">
            <a:extLst>
              <a:ext uri="{FF2B5EF4-FFF2-40B4-BE49-F238E27FC236}">
                <a16:creationId xmlns:a16="http://schemas.microsoft.com/office/drawing/2014/main" id="{1647138D-C609-F882-4580-777B389872DC}"/>
              </a:ext>
            </a:extLst>
          </p:cNvPr>
          <p:cNvPicPr>
            <a:picLocks noGrp="1" noChangeAspect="1"/>
          </p:cNvPicPr>
          <p:nvPr>
            <p:ph sz="quarter" idx="12"/>
          </p:nvPr>
        </p:nvPicPr>
        <p:blipFill>
          <a:blip r:embed="rId2"/>
          <a:stretch>
            <a:fillRect/>
          </a:stretch>
        </p:blipFill>
        <p:spPr>
          <a:xfrm>
            <a:off x="7457014" y="1857433"/>
            <a:ext cx="4017231" cy="4240411"/>
          </a:xfrm>
        </p:spPr>
      </p:pic>
      <p:sp>
        <p:nvSpPr>
          <p:cNvPr id="5" name="Slide Number Placeholder 4">
            <a:extLst>
              <a:ext uri="{FF2B5EF4-FFF2-40B4-BE49-F238E27FC236}">
                <a16:creationId xmlns:a16="http://schemas.microsoft.com/office/drawing/2014/main" id="{9BCADBCC-7D8B-9975-B029-BB8519E9081C}"/>
              </a:ext>
            </a:extLst>
          </p:cNvPr>
          <p:cNvSpPr>
            <a:spLocks noGrp="1"/>
          </p:cNvSpPr>
          <p:nvPr>
            <p:ph type="sldNum" sz="quarter" idx="4"/>
          </p:nvPr>
        </p:nvSpPr>
        <p:spPr>
          <a:xfrm>
            <a:off x="13109198" y="5468217"/>
            <a:ext cx="661416" cy="895899"/>
          </a:xfrm>
        </p:spPr>
        <p:txBody>
          <a:bodyPr/>
          <a:lstStyle/>
          <a:p>
            <a:fld id="{58FB4751-880F-D840-AAA9-3A15815CC996}" type="slidenum">
              <a:rPr lang="en-US" smtClean="0"/>
              <a:pPr/>
              <a:t>14</a:t>
            </a:fld>
            <a:endParaRPr lang="en-US" dirty="0"/>
          </a:p>
        </p:txBody>
      </p:sp>
    </p:spTree>
    <p:extLst>
      <p:ext uri="{BB962C8B-B14F-4D97-AF65-F5344CB8AC3E}">
        <p14:creationId xmlns:p14="http://schemas.microsoft.com/office/powerpoint/2010/main" val="905009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0DD1-481B-451F-3A8E-E6254D2F208D}"/>
              </a:ext>
            </a:extLst>
          </p:cNvPr>
          <p:cNvSpPr>
            <a:spLocks noGrp="1"/>
          </p:cNvSpPr>
          <p:nvPr>
            <p:ph type="title"/>
          </p:nvPr>
        </p:nvSpPr>
        <p:spPr/>
        <p:txBody>
          <a:bodyPr/>
          <a:lstStyle/>
          <a:p>
            <a:r>
              <a:rPr lang="en-US" dirty="0"/>
              <a:t>C. WEEKLY RETENTION ANALYSIS</a:t>
            </a:r>
            <a:endParaRPr lang="en-IN" dirty="0"/>
          </a:p>
        </p:txBody>
      </p:sp>
      <p:sp>
        <p:nvSpPr>
          <p:cNvPr id="3" name="Content Placeholder 2">
            <a:extLst>
              <a:ext uri="{FF2B5EF4-FFF2-40B4-BE49-F238E27FC236}">
                <a16:creationId xmlns:a16="http://schemas.microsoft.com/office/drawing/2014/main" id="{B877E2FD-2F3F-DAB9-1797-A660A45D3362}"/>
              </a:ext>
            </a:extLst>
          </p:cNvPr>
          <p:cNvSpPr>
            <a:spLocks noGrp="1"/>
          </p:cNvSpPr>
          <p:nvPr>
            <p:ph sz="quarter" idx="11"/>
          </p:nvPr>
        </p:nvSpPr>
        <p:spPr/>
        <p:txBody>
          <a:bodyPr>
            <a:normAutofit fontScale="92500" lnSpcReduction="10000"/>
          </a:bodyPr>
          <a:lstStyle/>
          <a:p>
            <a:r>
              <a:rPr lang="en-US" b="1" dirty="0"/>
              <a:t>QUERY:</a:t>
            </a:r>
          </a:p>
          <a:p>
            <a:r>
              <a:rPr lang="en-US" b="1" dirty="0"/>
              <a:t>SELECT     EXTRACT(WEEK FROM STR_TO_DATE(</a:t>
            </a:r>
            <a:r>
              <a:rPr lang="en-US" b="1" dirty="0" err="1"/>
              <a:t>occurred_at</a:t>
            </a:r>
            <a:r>
              <a:rPr lang="en-US" b="1" dirty="0"/>
              <a:t>, '%d-%m-%Y %H:%</a:t>
            </a:r>
            <a:r>
              <a:rPr lang="en-US" b="1" dirty="0" err="1"/>
              <a:t>i</a:t>
            </a:r>
            <a:r>
              <a:rPr lang="en-US" b="1" dirty="0"/>
              <a:t>')) AS week,    </a:t>
            </a:r>
          </a:p>
          <a:p>
            <a:r>
              <a:rPr lang="en-US" b="1" dirty="0"/>
              <a:t>COUNT(CASE WHEN </a:t>
            </a:r>
            <a:r>
              <a:rPr lang="en-US" b="1" dirty="0" err="1"/>
              <a:t>event_type</a:t>
            </a:r>
            <a:r>
              <a:rPr lang="en-US" b="1" dirty="0"/>
              <a:t> = 'engagement' THEN </a:t>
            </a:r>
            <a:r>
              <a:rPr lang="en-US" b="1" dirty="0" err="1"/>
              <a:t>user_id</a:t>
            </a:r>
            <a:r>
              <a:rPr lang="en-US" b="1" dirty="0"/>
              <a:t> ELSE NULL END) AS engagement,   </a:t>
            </a:r>
          </a:p>
          <a:p>
            <a:r>
              <a:rPr lang="en-US" b="1" dirty="0"/>
              <a:t> COUNT(CASE WHEN </a:t>
            </a:r>
            <a:r>
              <a:rPr lang="en-US" b="1" dirty="0" err="1"/>
              <a:t>event_type</a:t>
            </a:r>
            <a:r>
              <a:rPr lang="en-US" b="1" dirty="0"/>
              <a:t> = '</a:t>
            </a:r>
            <a:r>
              <a:rPr lang="en-US" b="1" dirty="0" err="1"/>
              <a:t>signup_flow</a:t>
            </a:r>
            <a:r>
              <a:rPr lang="en-US" b="1" dirty="0"/>
              <a:t>' THEN </a:t>
            </a:r>
            <a:r>
              <a:rPr lang="en-US" b="1" dirty="0" err="1"/>
              <a:t>user_id</a:t>
            </a:r>
            <a:r>
              <a:rPr lang="en-US" b="1" dirty="0"/>
              <a:t> ELSE NULL END) AS signup</a:t>
            </a:r>
          </a:p>
          <a:p>
            <a:r>
              <a:rPr lang="en-US" b="1" dirty="0"/>
              <a:t>FROM events</a:t>
            </a:r>
          </a:p>
          <a:p>
            <a:r>
              <a:rPr lang="en-US" b="1" dirty="0"/>
              <a:t>GROUP BY week</a:t>
            </a:r>
          </a:p>
          <a:p>
            <a:r>
              <a:rPr lang="en-US" b="1" dirty="0"/>
              <a:t>ORDER BY week;</a:t>
            </a:r>
            <a:endParaRPr lang="en-IN" b="1" dirty="0"/>
          </a:p>
        </p:txBody>
      </p:sp>
      <p:pic>
        <p:nvPicPr>
          <p:cNvPr id="7" name="Content Placeholder 6">
            <a:extLst>
              <a:ext uri="{FF2B5EF4-FFF2-40B4-BE49-F238E27FC236}">
                <a16:creationId xmlns:a16="http://schemas.microsoft.com/office/drawing/2014/main" id="{A1AC45C4-C9E9-60C0-79D5-B367E619386D}"/>
              </a:ext>
            </a:extLst>
          </p:cNvPr>
          <p:cNvPicPr>
            <a:picLocks noGrp="1" noChangeAspect="1"/>
          </p:cNvPicPr>
          <p:nvPr>
            <p:ph sz="quarter" idx="12"/>
          </p:nvPr>
        </p:nvPicPr>
        <p:blipFill>
          <a:blip r:embed="rId2"/>
          <a:stretch>
            <a:fillRect/>
          </a:stretch>
        </p:blipFill>
        <p:spPr>
          <a:xfrm>
            <a:off x="8259097" y="1459687"/>
            <a:ext cx="3015455" cy="4868066"/>
          </a:xfrm>
        </p:spPr>
      </p:pic>
      <p:sp>
        <p:nvSpPr>
          <p:cNvPr id="5" name="Slide Number Placeholder 4">
            <a:extLst>
              <a:ext uri="{FF2B5EF4-FFF2-40B4-BE49-F238E27FC236}">
                <a16:creationId xmlns:a16="http://schemas.microsoft.com/office/drawing/2014/main" id="{305341A6-B13A-0FB7-407C-58E0A8B5B59F}"/>
              </a:ext>
            </a:extLst>
          </p:cNvPr>
          <p:cNvSpPr>
            <a:spLocks noGrp="1"/>
          </p:cNvSpPr>
          <p:nvPr>
            <p:ph type="sldNum" sz="quarter" idx="4"/>
          </p:nvPr>
        </p:nvSpPr>
        <p:spPr>
          <a:xfrm>
            <a:off x="12710651" y="5722488"/>
            <a:ext cx="661416" cy="895899"/>
          </a:xfrm>
        </p:spPr>
        <p:txBody>
          <a:bodyPr/>
          <a:lstStyle/>
          <a:p>
            <a:endParaRPr lang="en-US" dirty="0"/>
          </a:p>
        </p:txBody>
      </p:sp>
    </p:spTree>
    <p:extLst>
      <p:ext uri="{BB962C8B-B14F-4D97-AF65-F5344CB8AC3E}">
        <p14:creationId xmlns:p14="http://schemas.microsoft.com/office/powerpoint/2010/main" val="60425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1CC54-6210-7B85-1579-4176A038B106}"/>
              </a:ext>
            </a:extLst>
          </p:cNvPr>
          <p:cNvSpPr>
            <a:spLocks noGrp="1"/>
          </p:cNvSpPr>
          <p:nvPr>
            <p:ph type="title"/>
          </p:nvPr>
        </p:nvSpPr>
        <p:spPr>
          <a:xfrm>
            <a:off x="993648" y="0"/>
            <a:ext cx="10360152" cy="914400"/>
          </a:xfrm>
        </p:spPr>
        <p:txBody>
          <a:bodyPr/>
          <a:lstStyle/>
          <a:p>
            <a:r>
              <a:rPr lang="en-US" dirty="0"/>
              <a:t>D. WEEKLY ENGAGEMENT PER DEVICE</a:t>
            </a:r>
            <a:endParaRPr lang="en-IN" dirty="0"/>
          </a:p>
        </p:txBody>
      </p:sp>
      <p:sp>
        <p:nvSpPr>
          <p:cNvPr id="3" name="Content Placeholder 2">
            <a:extLst>
              <a:ext uri="{FF2B5EF4-FFF2-40B4-BE49-F238E27FC236}">
                <a16:creationId xmlns:a16="http://schemas.microsoft.com/office/drawing/2014/main" id="{33B86157-2C28-4A44-1095-1BD1BE583D92}"/>
              </a:ext>
            </a:extLst>
          </p:cNvPr>
          <p:cNvSpPr>
            <a:spLocks noGrp="1"/>
          </p:cNvSpPr>
          <p:nvPr>
            <p:ph sz="quarter" idx="11"/>
          </p:nvPr>
        </p:nvSpPr>
        <p:spPr>
          <a:xfrm>
            <a:off x="403123" y="1006724"/>
            <a:ext cx="11297264" cy="5851275"/>
          </a:xfrm>
        </p:spPr>
        <p:txBody>
          <a:bodyPr>
            <a:normAutofit fontScale="85000" lnSpcReduction="10000"/>
          </a:bodyPr>
          <a:lstStyle/>
          <a:p>
            <a:r>
              <a:rPr lang="en-US" b="1" dirty="0"/>
              <a:t>QUERY:  </a:t>
            </a:r>
            <a:r>
              <a:rPr lang="en-US" dirty="0"/>
              <a:t>SELECT     EXTRACT(WEEK FROM STR_TO_DATE(</a:t>
            </a:r>
            <a:r>
              <a:rPr lang="en-US" dirty="0" err="1"/>
              <a:t>occurred_at</a:t>
            </a:r>
            <a:r>
              <a:rPr lang="en-US" dirty="0"/>
              <a:t>, '%d-%m-%Y %H:%</a:t>
            </a:r>
            <a:r>
              <a:rPr lang="en-US" dirty="0" err="1"/>
              <a:t>i</a:t>
            </a:r>
            <a:r>
              <a:rPr lang="en-US" dirty="0"/>
              <a:t>')) AS week,    COUNT(CASE WHEN device = 'dell </a:t>
            </a:r>
            <a:r>
              <a:rPr lang="en-US" dirty="0" err="1"/>
              <a:t>inspiron</a:t>
            </a:r>
            <a:r>
              <a:rPr lang="en-US" dirty="0"/>
              <a:t> notebook' THEN </a:t>
            </a:r>
            <a:r>
              <a:rPr lang="en-US" dirty="0" err="1"/>
              <a:t>user_id</a:t>
            </a:r>
            <a:r>
              <a:rPr lang="en-US" dirty="0"/>
              <a:t> ELSE NULL END) AS </a:t>
            </a:r>
            <a:r>
              <a:rPr lang="en-US" dirty="0" err="1"/>
              <a:t>Dell_inspiron_Notebook</a:t>
            </a:r>
            <a:r>
              <a:rPr lang="en-US" dirty="0"/>
              <a:t>,    COUNT(CASE WHEN device = '</a:t>
            </a:r>
            <a:r>
              <a:rPr lang="en-US" dirty="0" err="1"/>
              <a:t>iphone</a:t>
            </a:r>
            <a:r>
              <a:rPr lang="en-US" dirty="0"/>
              <a:t> 5' THEN </a:t>
            </a:r>
            <a:r>
              <a:rPr lang="en-US" dirty="0" err="1"/>
              <a:t>user_id</a:t>
            </a:r>
            <a:r>
              <a:rPr lang="en-US" dirty="0"/>
              <a:t> ELSE NULL END) AS iPhone_5,    COUNT(CASE WHEN device = '</a:t>
            </a:r>
            <a:r>
              <a:rPr lang="en-US" dirty="0" err="1"/>
              <a:t>iphone</a:t>
            </a:r>
            <a:r>
              <a:rPr lang="en-US" dirty="0"/>
              <a:t> 4s' THEN </a:t>
            </a:r>
            <a:r>
              <a:rPr lang="en-US" dirty="0" err="1"/>
              <a:t>user_id</a:t>
            </a:r>
            <a:r>
              <a:rPr lang="en-US" dirty="0"/>
              <a:t> ELSE NULL END) AS iPhone_4s,    COUNT(CASE WHEN device = 'windows surface' THEN </a:t>
            </a:r>
            <a:r>
              <a:rPr lang="en-US" dirty="0" err="1"/>
              <a:t>user_id</a:t>
            </a:r>
            <a:r>
              <a:rPr lang="en-US" dirty="0"/>
              <a:t> ELSE NULL END) AS </a:t>
            </a:r>
            <a:r>
              <a:rPr lang="en-US" dirty="0" err="1"/>
              <a:t>Windows_Surface</a:t>
            </a:r>
            <a:r>
              <a:rPr lang="en-US" dirty="0"/>
              <a:t>,    COUNT(CASE WHEN device = '</a:t>
            </a:r>
            <a:r>
              <a:rPr lang="en-US" dirty="0" err="1"/>
              <a:t>macbook</a:t>
            </a:r>
            <a:r>
              <a:rPr lang="en-US" dirty="0"/>
              <a:t> air' THEN </a:t>
            </a:r>
            <a:r>
              <a:rPr lang="en-US" dirty="0" err="1"/>
              <a:t>user_id</a:t>
            </a:r>
            <a:r>
              <a:rPr lang="en-US" dirty="0"/>
              <a:t> ELSE NULL END) AS </a:t>
            </a:r>
            <a:r>
              <a:rPr lang="en-US" dirty="0" err="1"/>
              <a:t>Macbook_Air</a:t>
            </a:r>
            <a:r>
              <a:rPr lang="en-US" dirty="0"/>
              <a:t>,    COUNT(CASE WHEN device = '</a:t>
            </a:r>
            <a:r>
              <a:rPr lang="en-US" dirty="0" err="1"/>
              <a:t>iphone</a:t>
            </a:r>
            <a:r>
              <a:rPr lang="en-US" dirty="0"/>
              <a:t> 5s' THEN </a:t>
            </a:r>
            <a:r>
              <a:rPr lang="en-US" dirty="0" err="1"/>
              <a:t>user_id</a:t>
            </a:r>
            <a:r>
              <a:rPr lang="en-US" dirty="0"/>
              <a:t> ELSE NULL END) AS iPhone_5S,    COUNT(CASE WHEN device = '</a:t>
            </a:r>
            <a:r>
              <a:rPr lang="en-US" dirty="0" err="1"/>
              <a:t>macbook</a:t>
            </a:r>
            <a:r>
              <a:rPr lang="en-US" dirty="0"/>
              <a:t> pro' THEN </a:t>
            </a:r>
            <a:r>
              <a:rPr lang="en-US" dirty="0" err="1"/>
              <a:t>user_id</a:t>
            </a:r>
            <a:r>
              <a:rPr lang="en-US" dirty="0"/>
              <a:t> ELSE NULL END) AS </a:t>
            </a:r>
            <a:r>
              <a:rPr lang="en-US" dirty="0" err="1"/>
              <a:t>Macbook_Pro</a:t>
            </a:r>
            <a:r>
              <a:rPr lang="en-US" dirty="0"/>
              <a:t>,    COUNT(CASE WHEN device = 'kindle fire' THEN </a:t>
            </a:r>
            <a:r>
              <a:rPr lang="en-US" dirty="0" err="1"/>
              <a:t>user_id</a:t>
            </a:r>
            <a:r>
              <a:rPr lang="en-US" dirty="0"/>
              <a:t> ELSE NULL END) AS </a:t>
            </a:r>
            <a:r>
              <a:rPr lang="en-US" dirty="0" err="1"/>
              <a:t>Kindle_Fire</a:t>
            </a:r>
            <a:r>
              <a:rPr lang="en-US" dirty="0"/>
              <a:t>,    COUNT(CASE WHEN device = '</a:t>
            </a:r>
            <a:r>
              <a:rPr lang="en-US" dirty="0" err="1"/>
              <a:t>ipad</a:t>
            </a:r>
            <a:r>
              <a:rPr lang="en-US" dirty="0"/>
              <a:t> mini' THEN </a:t>
            </a:r>
            <a:r>
              <a:rPr lang="en-US" dirty="0" err="1"/>
              <a:t>user_id</a:t>
            </a:r>
            <a:r>
              <a:rPr lang="en-US" dirty="0"/>
              <a:t> ELSE NULL END) AS </a:t>
            </a:r>
            <a:r>
              <a:rPr lang="en-US" dirty="0" err="1"/>
              <a:t>iPad_Mini</a:t>
            </a:r>
            <a:r>
              <a:rPr lang="en-US" dirty="0"/>
              <a:t>,    COUNT(CASE WHEN device = 'nexus 7' THEN </a:t>
            </a:r>
            <a:r>
              <a:rPr lang="en-US" dirty="0" err="1"/>
              <a:t>user_id</a:t>
            </a:r>
            <a:r>
              <a:rPr lang="en-US" dirty="0"/>
              <a:t> ELSE NULL END) AS Nexus_7,    COUNT(CASE WHEN device = 'nexus 5' THEN </a:t>
            </a:r>
            <a:r>
              <a:rPr lang="en-US" dirty="0" err="1"/>
              <a:t>user_id</a:t>
            </a:r>
            <a:r>
              <a:rPr lang="en-US" dirty="0"/>
              <a:t> ELSE NULL END) AS Nexus_5,    COUNT(CASE WHEN device = '</a:t>
            </a:r>
            <a:r>
              <a:rPr lang="en-US" dirty="0" err="1"/>
              <a:t>samsung</a:t>
            </a:r>
            <a:r>
              <a:rPr lang="en-US" dirty="0"/>
              <a:t> galaxy s4' THEN </a:t>
            </a:r>
            <a:r>
              <a:rPr lang="en-US" dirty="0" err="1"/>
              <a:t>user_id</a:t>
            </a:r>
            <a:r>
              <a:rPr lang="en-US" dirty="0"/>
              <a:t> ELSE NULL END) AS Samsung_Galaxy_S4,    COUNT(CASE WHEN device = '</a:t>
            </a:r>
            <a:r>
              <a:rPr lang="en-US" dirty="0" err="1"/>
              <a:t>lenovo</a:t>
            </a:r>
            <a:r>
              <a:rPr lang="en-US" dirty="0"/>
              <a:t> </a:t>
            </a:r>
            <a:r>
              <a:rPr lang="en-US" dirty="0" err="1"/>
              <a:t>thinkpad</a:t>
            </a:r>
            <a:r>
              <a:rPr lang="en-US" dirty="0"/>
              <a:t>' THEN </a:t>
            </a:r>
            <a:r>
              <a:rPr lang="en-US" dirty="0" err="1"/>
              <a:t>user_id</a:t>
            </a:r>
            <a:r>
              <a:rPr lang="en-US" dirty="0"/>
              <a:t> ELSE NULL END) AS </a:t>
            </a:r>
            <a:r>
              <a:rPr lang="en-US" dirty="0" err="1"/>
              <a:t>Lenovo_Thinkpad</a:t>
            </a:r>
            <a:r>
              <a:rPr lang="en-US" dirty="0"/>
              <a:t>,    COUNT(CASE WHEN device = '</a:t>
            </a:r>
            <a:r>
              <a:rPr lang="en-US" dirty="0" err="1"/>
              <a:t>samsung</a:t>
            </a:r>
            <a:r>
              <a:rPr lang="en-US" dirty="0"/>
              <a:t> galaxy tablet' THEN </a:t>
            </a:r>
            <a:r>
              <a:rPr lang="en-US" dirty="0" err="1"/>
              <a:t>user_id</a:t>
            </a:r>
            <a:r>
              <a:rPr lang="en-US" dirty="0"/>
              <a:t> ELSE NULL END) AS </a:t>
            </a:r>
            <a:r>
              <a:rPr lang="en-US" dirty="0" err="1"/>
              <a:t>Samsung_Galaxy_Tablet</a:t>
            </a:r>
            <a:r>
              <a:rPr lang="en-US" dirty="0"/>
              <a:t>,    COUNT(CASE WHEN device = 'acer aspire desktop' THEN </a:t>
            </a:r>
            <a:r>
              <a:rPr lang="en-US" dirty="0" err="1"/>
              <a:t>user_id</a:t>
            </a:r>
            <a:r>
              <a:rPr lang="en-US" dirty="0"/>
              <a:t> ELSE NULL END) AS </a:t>
            </a:r>
            <a:r>
              <a:rPr lang="en-US" dirty="0" err="1"/>
              <a:t>Acer_Aspire_Desktop</a:t>
            </a:r>
            <a:r>
              <a:rPr lang="en-US" dirty="0"/>
              <a:t>,    COUNT(CASE WHEN device = '</a:t>
            </a:r>
            <a:r>
              <a:rPr lang="en-US" dirty="0" err="1"/>
              <a:t>asus</a:t>
            </a:r>
            <a:r>
              <a:rPr lang="en-US" dirty="0"/>
              <a:t> </a:t>
            </a:r>
            <a:r>
              <a:rPr lang="en-US" dirty="0" err="1"/>
              <a:t>chromebook</a:t>
            </a:r>
            <a:r>
              <a:rPr lang="en-US" dirty="0"/>
              <a:t>' THEN </a:t>
            </a:r>
            <a:r>
              <a:rPr lang="en-US" dirty="0" err="1"/>
              <a:t>user_id</a:t>
            </a:r>
            <a:r>
              <a:rPr lang="en-US" dirty="0"/>
              <a:t> ELSE NULL END) AS </a:t>
            </a:r>
            <a:r>
              <a:rPr lang="en-US" dirty="0" err="1"/>
              <a:t>Asus_Chromebook</a:t>
            </a:r>
            <a:r>
              <a:rPr lang="en-US" dirty="0"/>
              <a:t>,    COUNT(CASE WHEN device = '</a:t>
            </a:r>
            <a:r>
              <a:rPr lang="en-US" dirty="0" err="1"/>
              <a:t>htc</a:t>
            </a:r>
            <a:r>
              <a:rPr lang="en-US" dirty="0"/>
              <a:t> one' THEN </a:t>
            </a:r>
            <a:r>
              <a:rPr lang="en-US" dirty="0" err="1"/>
              <a:t>user_id</a:t>
            </a:r>
            <a:r>
              <a:rPr lang="en-US" dirty="0"/>
              <a:t> ELSE NULL END) AS </a:t>
            </a:r>
            <a:r>
              <a:rPr lang="en-US" dirty="0" err="1"/>
              <a:t>HTC_One</a:t>
            </a:r>
            <a:r>
              <a:rPr lang="en-US" dirty="0"/>
              <a:t>,    COUNT(CASE WHEN device = '</a:t>
            </a:r>
            <a:r>
              <a:rPr lang="en-US" dirty="0" err="1"/>
              <a:t>nokia</a:t>
            </a:r>
            <a:r>
              <a:rPr lang="en-US" dirty="0"/>
              <a:t> </a:t>
            </a:r>
            <a:r>
              <a:rPr lang="en-US" dirty="0" err="1"/>
              <a:t>lumia</a:t>
            </a:r>
            <a:r>
              <a:rPr lang="en-US" dirty="0"/>
              <a:t> 635' THEN </a:t>
            </a:r>
            <a:r>
              <a:rPr lang="en-US" dirty="0" err="1"/>
              <a:t>user_id</a:t>
            </a:r>
            <a:r>
              <a:rPr lang="en-US" dirty="0"/>
              <a:t> ELSE NULL END) AS Nokia_Lumia_635,    COUNT(CASE WHEN device = '</a:t>
            </a:r>
            <a:r>
              <a:rPr lang="en-US" dirty="0" err="1"/>
              <a:t>samsung</a:t>
            </a:r>
            <a:r>
              <a:rPr lang="en-US" dirty="0"/>
              <a:t> galaxy note' THEN </a:t>
            </a:r>
            <a:r>
              <a:rPr lang="en-US" dirty="0" err="1"/>
              <a:t>user_id</a:t>
            </a:r>
            <a:r>
              <a:rPr lang="en-US" dirty="0"/>
              <a:t> ELSE NULL END) AS </a:t>
            </a:r>
            <a:r>
              <a:rPr lang="en-US" dirty="0" err="1"/>
              <a:t>Samsung_Galaxy_Note</a:t>
            </a:r>
            <a:r>
              <a:rPr lang="en-US" dirty="0"/>
              <a:t>,    COUNT(CASE WHEN device = 'mac mini' THEN </a:t>
            </a:r>
            <a:r>
              <a:rPr lang="en-US" dirty="0" err="1"/>
              <a:t>user_id</a:t>
            </a:r>
            <a:r>
              <a:rPr lang="en-US" dirty="0"/>
              <a:t> ELSE NULL END) AS </a:t>
            </a:r>
            <a:r>
              <a:rPr lang="en-US" dirty="0" err="1"/>
              <a:t>Mac_Mini</a:t>
            </a:r>
            <a:r>
              <a:rPr lang="en-US" dirty="0"/>
              <a:t>,    COUNT(CASE WHEN device = 'hp pavilion desktop' THEN </a:t>
            </a:r>
            <a:r>
              <a:rPr lang="en-US" dirty="0" err="1"/>
              <a:t>user_id</a:t>
            </a:r>
            <a:r>
              <a:rPr lang="en-US" dirty="0"/>
              <a:t> ELSE NULL END) AS </a:t>
            </a:r>
            <a:r>
              <a:rPr lang="en-US" dirty="0" err="1"/>
              <a:t>HP_Pavilion_Desktop</a:t>
            </a:r>
            <a:r>
              <a:rPr lang="en-US" dirty="0"/>
              <a:t>,    COUNT(CASE WHEN device = 'dell </a:t>
            </a:r>
            <a:r>
              <a:rPr lang="en-US" dirty="0" err="1"/>
              <a:t>inspiron</a:t>
            </a:r>
            <a:r>
              <a:rPr lang="en-US" dirty="0"/>
              <a:t> desktop' THEN </a:t>
            </a:r>
            <a:r>
              <a:rPr lang="en-US" dirty="0" err="1"/>
              <a:t>user_id</a:t>
            </a:r>
            <a:r>
              <a:rPr lang="en-US" dirty="0"/>
              <a:t> ELSE NULL END) AS </a:t>
            </a:r>
            <a:r>
              <a:rPr lang="en-US" dirty="0" err="1"/>
              <a:t>Dell_Inspiron_Desktop</a:t>
            </a:r>
            <a:r>
              <a:rPr lang="en-US" dirty="0"/>
              <a:t>,    COUNT(CASE WHEN device = '</a:t>
            </a:r>
            <a:r>
              <a:rPr lang="en-US" dirty="0" err="1"/>
              <a:t>ipad</a:t>
            </a:r>
            <a:r>
              <a:rPr lang="en-US" dirty="0"/>
              <a:t> air' THEN </a:t>
            </a:r>
            <a:r>
              <a:rPr lang="en-US" dirty="0" err="1"/>
              <a:t>user_id</a:t>
            </a:r>
            <a:r>
              <a:rPr lang="en-US" dirty="0"/>
              <a:t> ELSE NULL END) AS </a:t>
            </a:r>
            <a:r>
              <a:rPr lang="en-US" dirty="0" err="1"/>
              <a:t>iPad_Air</a:t>
            </a:r>
            <a:r>
              <a:rPr lang="en-US" dirty="0"/>
              <a:t>,    COUNT(CASE WHEN device = 'amazon fire phone' THEN </a:t>
            </a:r>
            <a:r>
              <a:rPr lang="en-US" dirty="0" err="1"/>
              <a:t>user_id</a:t>
            </a:r>
            <a:r>
              <a:rPr lang="en-US" dirty="0"/>
              <a:t> ELSE NULL END) AS </a:t>
            </a:r>
            <a:r>
              <a:rPr lang="en-US" dirty="0" err="1"/>
              <a:t>Amazon_Fire_Phone</a:t>
            </a:r>
            <a:r>
              <a:rPr lang="en-US" dirty="0"/>
              <a:t>,    COUNT(CASE WHEN device = 'nexus 10' THEN </a:t>
            </a:r>
            <a:r>
              <a:rPr lang="en-US" dirty="0" err="1"/>
              <a:t>user_id</a:t>
            </a:r>
            <a:r>
              <a:rPr lang="en-US" dirty="0"/>
              <a:t> ELSE NULL END) AS Nexus_10FROM events</a:t>
            </a:r>
          </a:p>
          <a:p>
            <a:r>
              <a:rPr lang="en-US" dirty="0"/>
              <a:t>WHERE </a:t>
            </a:r>
            <a:r>
              <a:rPr lang="en-US" dirty="0" err="1"/>
              <a:t>event_type</a:t>
            </a:r>
            <a:r>
              <a:rPr lang="en-US" dirty="0"/>
              <a:t> = 'engagement’</a:t>
            </a:r>
          </a:p>
          <a:p>
            <a:r>
              <a:rPr lang="en-US" dirty="0"/>
              <a:t>GROUP BY week</a:t>
            </a:r>
          </a:p>
          <a:p>
            <a:r>
              <a:rPr lang="en-US" dirty="0"/>
              <a:t>ORDER BY week;</a:t>
            </a:r>
          </a:p>
        </p:txBody>
      </p:sp>
      <p:sp>
        <p:nvSpPr>
          <p:cNvPr id="4" name="Content Placeholder 3">
            <a:extLst>
              <a:ext uri="{FF2B5EF4-FFF2-40B4-BE49-F238E27FC236}">
                <a16:creationId xmlns:a16="http://schemas.microsoft.com/office/drawing/2014/main" id="{E1BF14B6-9828-F20A-992E-EA4F9811E716}"/>
              </a:ext>
            </a:extLst>
          </p:cNvPr>
          <p:cNvSpPr>
            <a:spLocks noGrp="1"/>
          </p:cNvSpPr>
          <p:nvPr>
            <p:ph sz="quarter" idx="12"/>
          </p:nvPr>
        </p:nvSpPr>
        <p:spPr>
          <a:xfrm>
            <a:off x="12759813" y="3785419"/>
            <a:ext cx="581332" cy="1147522"/>
          </a:xfrm>
        </p:spPr>
        <p:txBody>
          <a:bodyPr/>
          <a:lstStyle/>
          <a:p>
            <a:endParaRPr lang="en-IN" dirty="0"/>
          </a:p>
        </p:txBody>
      </p:sp>
      <p:sp>
        <p:nvSpPr>
          <p:cNvPr id="5" name="Slide Number Placeholder 4">
            <a:extLst>
              <a:ext uri="{FF2B5EF4-FFF2-40B4-BE49-F238E27FC236}">
                <a16:creationId xmlns:a16="http://schemas.microsoft.com/office/drawing/2014/main" id="{699FED11-5CB1-2A5D-15C7-3AF292862591}"/>
              </a:ext>
            </a:extLst>
          </p:cNvPr>
          <p:cNvSpPr>
            <a:spLocks noGrp="1"/>
          </p:cNvSpPr>
          <p:nvPr>
            <p:ph type="sldNum" sz="quarter" idx="4"/>
          </p:nvPr>
        </p:nvSpPr>
        <p:spPr>
          <a:xfrm>
            <a:off x="12759813" y="5628528"/>
            <a:ext cx="661416" cy="895899"/>
          </a:xfrm>
        </p:spPr>
        <p:txBody>
          <a:bodyPr/>
          <a:lstStyle/>
          <a:p>
            <a:endParaRPr lang="en-US" dirty="0"/>
          </a:p>
        </p:txBody>
      </p:sp>
    </p:spTree>
    <p:extLst>
      <p:ext uri="{BB962C8B-B14F-4D97-AF65-F5344CB8AC3E}">
        <p14:creationId xmlns:p14="http://schemas.microsoft.com/office/powerpoint/2010/main" val="1325514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A5E4-8CE4-571A-8EE8-C00668B87DDB}"/>
              </a:ext>
            </a:extLst>
          </p:cNvPr>
          <p:cNvSpPr>
            <a:spLocks noGrp="1"/>
          </p:cNvSpPr>
          <p:nvPr>
            <p:ph type="title"/>
          </p:nvPr>
        </p:nvSpPr>
        <p:spPr/>
        <p:txBody>
          <a:bodyPr/>
          <a:lstStyle/>
          <a:p>
            <a:r>
              <a:rPr lang="en-US" dirty="0"/>
              <a:t>D. WEEKLY ENGAGEMENT PER DEVICE</a:t>
            </a:r>
            <a:endParaRPr lang="en-IN" dirty="0"/>
          </a:p>
        </p:txBody>
      </p:sp>
      <p:sp>
        <p:nvSpPr>
          <p:cNvPr id="3" name="Content Placeholder 2">
            <a:extLst>
              <a:ext uri="{FF2B5EF4-FFF2-40B4-BE49-F238E27FC236}">
                <a16:creationId xmlns:a16="http://schemas.microsoft.com/office/drawing/2014/main" id="{171E798E-6733-3DEE-DDCC-69A9DE19AF8F}"/>
              </a:ext>
            </a:extLst>
          </p:cNvPr>
          <p:cNvSpPr>
            <a:spLocks noGrp="1"/>
          </p:cNvSpPr>
          <p:nvPr>
            <p:ph sz="quarter" idx="11"/>
          </p:nvPr>
        </p:nvSpPr>
        <p:spPr/>
        <p:txBody>
          <a:bodyPr/>
          <a:lstStyle/>
          <a:p>
            <a:endParaRPr lang="en-IN"/>
          </a:p>
        </p:txBody>
      </p:sp>
      <p:sp>
        <p:nvSpPr>
          <p:cNvPr id="4" name="Content Placeholder 3">
            <a:extLst>
              <a:ext uri="{FF2B5EF4-FFF2-40B4-BE49-F238E27FC236}">
                <a16:creationId xmlns:a16="http://schemas.microsoft.com/office/drawing/2014/main" id="{D27EC689-BFD5-7066-08A7-285A6B3ECB40}"/>
              </a:ext>
            </a:extLst>
          </p:cNvPr>
          <p:cNvSpPr>
            <a:spLocks noGrp="1"/>
          </p:cNvSpPr>
          <p:nvPr>
            <p:ph sz="quarter" idx="12"/>
          </p:nvPr>
        </p:nvSpPr>
        <p:spPr/>
        <p:txBody>
          <a:bodyPr/>
          <a:lstStyle/>
          <a:p>
            <a:endParaRPr lang="en-IN"/>
          </a:p>
        </p:txBody>
      </p:sp>
      <p:sp>
        <p:nvSpPr>
          <p:cNvPr id="5" name="Slide Number Placeholder 4">
            <a:extLst>
              <a:ext uri="{FF2B5EF4-FFF2-40B4-BE49-F238E27FC236}">
                <a16:creationId xmlns:a16="http://schemas.microsoft.com/office/drawing/2014/main" id="{5B7F99E5-904D-5F4F-F8C0-FC2727819E7B}"/>
              </a:ext>
            </a:extLst>
          </p:cNvPr>
          <p:cNvSpPr>
            <a:spLocks noGrp="1"/>
          </p:cNvSpPr>
          <p:nvPr>
            <p:ph type="sldNum" sz="quarter" idx="4"/>
          </p:nvPr>
        </p:nvSpPr>
        <p:spPr/>
        <p:txBody>
          <a:bodyPr/>
          <a:lstStyle/>
          <a:p>
            <a:fld id="{58FB4751-880F-D840-AAA9-3A15815CC996}" type="slidenum">
              <a:rPr lang="en-US" smtClean="0"/>
              <a:pPr/>
              <a:t>17</a:t>
            </a:fld>
            <a:endParaRPr lang="en-US" dirty="0"/>
          </a:p>
        </p:txBody>
      </p:sp>
      <p:pic>
        <p:nvPicPr>
          <p:cNvPr id="7" name="Picture 6">
            <a:extLst>
              <a:ext uri="{FF2B5EF4-FFF2-40B4-BE49-F238E27FC236}">
                <a16:creationId xmlns:a16="http://schemas.microsoft.com/office/drawing/2014/main" id="{56F9112B-3936-F7EE-9596-05881CBDE917}"/>
              </a:ext>
            </a:extLst>
          </p:cNvPr>
          <p:cNvPicPr>
            <a:picLocks noChangeAspect="1"/>
          </p:cNvPicPr>
          <p:nvPr/>
        </p:nvPicPr>
        <p:blipFill>
          <a:blip r:embed="rId2"/>
          <a:stretch>
            <a:fillRect/>
          </a:stretch>
        </p:blipFill>
        <p:spPr>
          <a:xfrm>
            <a:off x="2622079" y="3429000"/>
            <a:ext cx="8786991" cy="3352637"/>
          </a:xfrm>
          <a:prstGeom prst="rect">
            <a:avLst/>
          </a:prstGeom>
        </p:spPr>
      </p:pic>
      <p:pic>
        <p:nvPicPr>
          <p:cNvPr id="8" name="Picture 7">
            <a:extLst>
              <a:ext uri="{FF2B5EF4-FFF2-40B4-BE49-F238E27FC236}">
                <a16:creationId xmlns:a16="http://schemas.microsoft.com/office/drawing/2014/main" id="{E8103AAF-CA6D-288D-8D01-762B749D9C32}"/>
              </a:ext>
            </a:extLst>
          </p:cNvPr>
          <p:cNvPicPr>
            <a:picLocks noChangeAspect="1"/>
          </p:cNvPicPr>
          <p:nvPr/>
        </p:nvPicPr>
        <p:blipFill>
          <a:blip r:embed="rId3"/>
          <a:stretch>
            <a:fillRect/>
          </a:stretch>
        </p:blipFill>
        <p:spPr>
          <a:xfrm>
            <a:off x="914400" y="148365"/>
            <a:ext cx="8013591" cy="3175479"/>
          </a:xfrm>
          <a:prstGeom prst="rect">
            <a:avLst/>
          </a:prstGeom>
        </p:spPr>
      </p:pic>
    </p:spTree>
    <p:extLst>
      <p:ext uri="{BB962C8B-B14F-4D97-AF65-F5344CB8AC3E}">
        <p14:creationId xmlns:p14="http://schemas.microsoft.com/office/powerpoint/2010/main" val="2938430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22CB-65E3-1A2B-3DB0-68BE90A640F4}"/>
              </a:ext>
            </a:extLst>
          </p:cNvPr>
          <p:cNvSpPr>
            <a:spLocks noGrp="1"/>
          </p:cNvSpPr>
          <p:nvPr>
            <p:ph type="title"/>
          </p:nvPr>
        </p:nvSpPr>
        <p:spPr/>
        <p:txBody>
          <a:bodyPr/>
          <a:lstStyle/>
          <a:p>
            <a:r>
              <a:rPr lang="en-US" dirty="0"/>
              <a:t>E. EMAIL ENGAGEMENT ANALYSIS (WEEK)</a:t>
            </a:r>
            <a:endParaRPr lang="en-IN" dirty="0"/>
          </a:p>
        </p:txBody>
      </p:sp>
      <p:sp>
        <p:nvSpPr>
          <p:cNvPr id="3" name="Content Placeholder 2">
            <a:extLst>
              <a:ext uri="{FF2B5EF4-FFF2-40B4-BE49-F238E27FC236}">
                <a16:creationId xmlns:a16="http://schemas.microsoft.com/office/drawing/2014/main" id="{866D8B8F-214F-4A52-BEEC-34D42D905D41}"/>
              </a:ext>
            </a:extLst>
          </p:cNvPr>
          <p:cNvSpPr>
            <a:spLocks noGrp="1"/>
          </p:cNvSpPr>
          <p:nvPr>
            <p:ph sz="quarter" idx="11"/>
          </p:nvPr>
        </p:nvSpPr>
        <p:spPr>
          <a:xfrm>
            <a:off x="363794" y="2039112"/>
            <a:ext cx="6410632" cy="4736591"/>
          </a:xfrm>
        </p:spPr>
        <p:txBody>
          <a:bodyPr>
            <a:normAutofit fontScale="92500" lnSpcReduction="20000"/>
          </a:bodyPr>
          <a:lstStyle/>
          <a:p>
            <a:r>
              <a:rPr lang="en-US" b="1" dirty="0"/>
              <a:t>QUERY: </a:t>
            </a:r>
          </a:p>
          <a:p>
            <a:r>
              <a:rPr lang="en-US" dirty="0"/>
              <a:t>SELECT    </a:t>
            </a:r>
          </a:p>
          <a:p>
            <a:r>
              <a:rPr lang="en-US" dirty="0"/>
              <a:t> EXTRACT(WEEK FROM STR_TO_DATE(</a:t>
            </a:r>
            <a:r>
              <a:rPr lang="en-US" dirty="0" err="1"/>
              <a:t>occurred_at</a:t>
            </a:r>
            <a:r>
              <a:rPr lang="en-US" dirty="0"/>
              <a:t>, '%d-%m-%Y %H:%</a:t>
            </a:r>
            <a:r>
              <a:rPr lang="en-US" dirty="0" err="1"/>
              <a:t>i</a:t>
            </a:r>
            <a:r>
              <a:rPr lang="en-US" dirty="0"/>
              <a:t>')) AS week,    </a:t>
            </a:r>
          </a:p>
          <a:p>
            <a:r>
              <a:rPr lang="en-US" dirty="0"/>
              <a:t>COUNT(CASE WHEN ACTION ='EMAIL_OPEN' THEN USER_ID ELSE NULL END) AS MAIL_OPENED,   </a:t>
            </a:r>
          </a:p>
          <a:p>
            <a:r>
              <a:rPr lang="en-US" dirty="0"/>
              <a:t> COUNT(CASE WHEN ACTION ='EMAIL_CLICKTHROUGH' THEN USER_ID ELSE NULL END) AS MAIL_CLICKTHROUGH,</a:t>
            </a:r>
          </a:p>
          <a:p>
            <a:r>
              <a:rPr lang="en-US" dirty="0"/>
              <a:t>  COUNT(CASE WHEN ACTION ='SENT_WEEKLY_DIGEST' THEN USER_ID ELSE NULL END) AS WEEKLY_DIGEST,    </a:t>
            </a:r>
          </a:p>
          <a:p>
            <a:r>
              <a:rPr lang="en-US" dirty="0"/>
              <a:t>COUNT(CASE WHEN ACTION ='SENT_REENGAGEMENT_EMAIL' THEN USER_ID ELSE NULL END) AS REENGAGEMENT_MAIL    </a:t>
            </a:r>
          </a:p>
          <a:p>
            <a:r>
              <a:rPr lang="en-US" dirty="0"/>
              <a:t>FROM email_events    </a:t>
            </a:r>
          </a:p>
          <a:p>
            <a:r>
              <a:rPr lang="en-US" dirty="0"/>
              <a:t>GROUP BY 1    </a:t>
            </a:r>
          </a:p>
          <a:p>
            <a:r>
              <a:rPr lang="en-US" dirty="0"/>
              <a:t>ORDER BY 1;</a:t>
            </a:r>
            <a:endParaRPr lang="en-IN" dirty="0"/>
          </a:p>
        </p:txBody>
      </p:sp>
      <p:pic>
        <p:nvPicPr>
          <p:cNvPr id="7" name="Content Placeholder 6">
            <a:extLst>
              <a:ext uri="{FF2B5EF4-FFF2-40B4-BE49-F238E27FC236}">
                <a16:creationId xmlns:a16="http://schemas.microsoft.com/office/drawing/2014/main" id="{6A30B316-E885-BC66-7C70-ECE77B147ACF}"/>
              </a:ext>
            </a:extLst>
          </p:cNvPr>
          <p:cNvPicPr>
            <a:picLocks noGrp="1" noChangeAspect="1"/>
          </p:cNvPicPr>
          <p:nvPr>
            <p:ph sz="quarter" idx="12"/>
          </p:nvPr>
        </p:nvPicPr>
        <p:blipFill>
          <a:blip r:embed="rId2"/>
          <a:stretch>
            <a:fillRect/>
          </a:stretch>
        </p:blipFill>
        <p:spPr>
          <a:xfrm>
            <a:off x="7251444" y="2419618"/>
            <a:ext cx="4576762" cy="3351703"/>
          </a:xfrm>
        </p:spPr>
      </p:pic>
      <p:sp>
        <p:nvSpPr>
          <p:cNvPr id="5" name="Slide Number Placeholder 4">
            <a:extLst>
              <a:ext uri="{FF2B5EF4-FFF2-40B4-BE49-F238E27FC236}">
                <a16:creationId xmlns:a16="http://schemas.microsoft.com/office/drawing/2014/main" id="{4BDD66DF-895C-065E-74EF-8F95021B8918}"/>
              </a:ext>
            </a:extLst>
          </p:cNvPr>
          <p:cNvSpPr>
            <a:spLocks noGrp="1"/>
          </p:cNvSpPr>
          <p:nvPr>
            <p:ph type="sldNum" sz="quarter" idx="4"/>
          </p:nvPr>
        </p:nvSpPr>
        <p:spPr/>
        <p:txBody>
          <a:bodyPr/>
          <a:lstStyle/>
          <a:p>
            <a:fld id="{58FB4751-880F-D840-AAA9-3A15815CC996}" type="slidenum">
              <a:rPr lang="en-US" smtClean="0"/>
              <a:pPr/>
              <a:t>18</a:t>
            </a:fld>
            <a:endParaRPr lang="en-US" dirty="0"/>
          </a:p>
        </p:txBody>
      </p:sp>
    </p:spTree>
    <p:extLst>
      <p:ext uri="{BB962C8B-B14F-4D97-AF65-F5344CB8AC3E}">
        <p14:creationId xmlns:p14="http://schemas.microsoft.com/office/powerpoint/2010/main" val="694034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CB64-8920-3F77-410D-75E8920E3010}"/>
              </a:ext>
            </a:extLst>
          </p:cNvPr>
          <p:cNvSpPr>
            <a:spLocks noGrp="1"/>
          </p:cNvSpPr>
          <p:nvPr>
            <p:ph type="title"/>
          </p:nvPr>
        </p:nvSpPr>
        <p:spPr/>
        <p:txBody>
          <a:bodyPr/>
          <a:lstStyle/>
          <a:p>
            <a:r>
              <a:rPr lang="en-US" dirty="0"/>
              <a:t>E. EMAIL ENGAGEMENT ANALYSIS (MONTH)</a:t>
            </a:r>
            <a:endParaRPr lang="en-IN" dirty="0"/>
          </a:p>
        </p:txBody>
      </p:sp>
      <p:sp>
        <p:nvSpPr>
          <p:cNvPr id="3" name="Content Placeholder 2">
            <a:extLst>
              <a:ext uri="{FF2B5EF4-FFF2-40B4-BE49-F238E27FC236}">
                <a16:creationId xmlns:a16="http://schemas.microsoft.com/office/drawing/2014/main" id="{0522B14D-345E-A207-BE01-7CDA2B1A6D5E}"/>
              </a:ext>
            </a:extLst>
          </p:cNvPr>
          <p:cNvSpPr>
            <a:spLocks noGrp="1"/>
          </p:cNvSpPr>
          <p:nvPr>
            <p:ph sz="quarter" idx="11"/>
          </p:nvPr>
        </p:nvSpPr>
        <p:spPr>
          <a:xfrm>
            <a:off x="202944" y="1916904"/>
            <a:ext cx="6154994" cy="5191819"/>
          </a:xfrm>
        </p:spPr>
        <p:txBody>
          <a:bodyPr>
            <a:normAutofit fontScale="92500" lnSpcReduction="10000"/>
          </a:bodyPr>
          <a:lstStyle/>
          <a:p>
            <a:r>
              <a:rPr lang="en-US" b="1" dirty="0"/>
              <a:t>QUERY: </a:t>
            </a:r>
            <a:endParaRPr lang="en-US" dirty="0"/>
          </a:p>
          <a:p>
            <a:r>
              <a:rPr lang="en-US" b="1" dirty="0"/>
              <a:t>SELECT     EXTRACT(MONTH FROM STR_TO_DATE(</a:t>
            </a:r>
            <a:r>
              <a:rPr lang="en-US" b="1" dirty="0" err="1"/>
              <a:t>occurred_at</a:t>
            </a:r>
            <a:r>
              <a:rPr lang="en-US" b="1" dirty="0"/>
              <a:t>, '%d-%m-%Y %H:%</a:t>
            </a:r>
            <a:r>
              <a:rPr lang="en-US" b="1" dirty="0" err="1"/>
              <a:t>i</a:t>
            </a:r>
            <a:r>
              <a:rPr lang="en-US" b="1" dirty="0"/>
              <a:t>')) AS MONTH,    </a:t>
            </a:r>
          </a:p>
          <a:p>
            <a:r>
              <a:rPr lang="en-US" b="1" dirty="0"/>
              <a:t>COUNT(CASE WHEN ACTION ='EMAIL_OPEN' THEN USER_ID ELSE NULL END) AS MAIL_OPENED,    COUNT(CASE WHEN ACTION ='EMAIL_CLICKTHROUGH' THEN USER_ID ELSE NULL END) AS MAIL_CLICKTHROUGH,   </a:t>
            </a:r>
          </a:p>
          <a:p>
            <a:r>
              <a:rPr lang="en-US" b="1" dirty="0"/>
              <a:t> COUNT(CASE WHEN ACTION ='SENT_WEEKLY_DIGEST' THEN USER_ID ELSE NULL END) AS WEEKLY_DIGEST,    </a:t>
            </a:r>
          </a:p>
          <a:p>
            <a:r>
              <a:rPr lang="en-US" b="1" dirty="0"/>
              <a:t>COUNT(CASE WHEN ACTION ='SENT_REENGAGEMENT_EMAIL' THEN USER_ID ELSE NULL END) AS REENGAGEMENT_MAIL   </a:t>
            </a:r>
          </a:p>
          <a:p>
            <a:r>
              <a:rPr lang="en-US" b="1" dirty="0"/>
              <a:t> FROM email_events    </a:t>
            </a:r>
          </a:p>
          <a:p>
            <a:r>
              <a:rPr lang="en-US" b="1" dirty="0"/>
              <a:t>GROUP BY 1    </a:t>
            </a:r>
          </a:p>
          <a:p>
            <a:r>
              <a:rPr lang="en-US" b="1" dirty="0"/>
              <a:t>ORDER BY 1;</a:t>
            </a:r>
            <a:endParaRPr lang="en-IN" b="1" dirty="0"/>
          </a:p>
        </p:txBody>
      </p:sp>
      <p:pic>
        <p:nvPicPr>
          <p:cNvPr id="7" name="Content Placeholder 6">
            <a:extLst>
              <a:ext uri="{FF2B5EF4-FFF2-40B4-BE49-F238E27FC236}">
                <a16:creationId xmlns:a16="http://schemas.microsoft.com/office/drawing/2014/main" id="{47585E10-20DE-439F-235B-7F8AF9E45CDF}"/>
              </a:ext>
            </a:extLst>
          </p:cNvPr>
          <p:cNvPicPr>
            <a:picLocks noGrp="1" noChangeAspect="1"/>
          </p:cNvPicPr>
          <p:nvPr>
            <p:ph sz="quarter" idx="12"/>
          </p:nvPr>
        </p:nvPicPr>
        <p:blipFill>
          <a:blip r:embed="rId2"/>
          <a:stretch>
            <a:fillRect/>
          </a:stretch>
        </p:blipFill>
        <p:spPr>
          <a:xfrm>
            <a:off x="6617110" y="2664542"/>
            <a:ext cx="5034116" cy="2364659"/>
          </a:xfrm>
        </p:spPr>
      </p:pic>
      <p:sp>
        <p:nvSpPr>
          <p:cNvPr id="5" name="Slide Number Placeholder 4">
            <a:extLst>
              <a:ext uri="{FF2B5EF4-FFF2-40B4-BE49-F238E27FC236}">
                <a16:creationId xmlns:a16="http://schemas.microsoft.com/office/drawing/2014/main" id="{7642CA4D-FFC2-59CD-38F6-22BF2F04CC96}"/>
              </a:ext>
            </a:extLst>
          </p:cNvPr>
          <p:cNvSpPr>
            <a:spLocks noGrp="1"/>
          </p:cNvSpPr>
          <p:nvPr>
            <p:ph type="sldNum" sz="quarter" idx="4"/>
          </p:nvPr>
        </p:nvSpPr>
        <p:spPr/>
        <p:txBody>
          <a:bodyPr/>
          <a:lstStyle/>
          <a:p>
            <a:fld id="{58FB4751-880F-D840-AAA9-3A15815CC996}" type="slidenum">
              <a:rPr lang="en-US" smtClean="0"/>
              <a:pPr/>
              <a:t>19</a:t>
            </a:fld>
            <a:endParaRPr lang="en-US" dirty="0"/>
          </a:p>
        </p:txBody>
      </p:sp>
    </p:spTree>
    <p:extLst>
      <p:ext uri="{BB962C8B-B14F-4D97-AF65-F5344CB8AC3E}">
        <p14:creationId xmlns:p14="http://schemas.microsoft.com/office/powerpoint/2010/main" val="140569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en-US" dirty="0"/>
              <a:t>agenda</a:t>
            </a:r>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3274655914"/>
              </p:ext>
            </p:extLst>
          </p:nvPr>
        </p:nvGraphicFramePr>
        <p:xfrm>
          <a:off x="6869113" y="1143000"/>
          <a:ext cx="4190999" cy="4574656"/>
        </p:xfrm>
        <a:graphic>
          <a:graphicData uri="http://schemas.openxmlformats.org/drawingml/2006/table">
            <a:tbl>
              <a:tblPr firstRow="1" bandRow="1"/>
              <a:tblGrid>
                <a:gridCol w="4190999">
                  <a:extLst>
                    <a:ext uri="{9D8B030D-6E8A-4147-A177-3AD203B41FA5}">
                      <a16:colId xmlns:a16="http://schemas.microsoft.com/office/drawing/2014/main" val="1563570424"/>
                    </a:ext>
                  </a:extLst>
                </a:gridCol>
              </a:tblGrid>
              <a:tr h="7827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DESCRIPTION</a:t>
                      </a:r>
                      <a:endParaRPr lang="en-US" sz="2400" b="0" dirty="0">
                        <a:latin typeface="+mj-lt"/>
                      </a:endParaRP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79008">
                <a:tc>
                  <a:txBody>
                    <a:bodyPr/>
                    <a:lstStyle/>
                    <a:p>
                      <a:pPr algn="r"/>
                      <a:r>
                        <a:rPr lang="en-US" sz="2400" b="0" dirty="0"/>
                        <a:t>APPROACH</a:t>
                      </a:r>
                      <a:endParaRPr 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998987">
                <a:tc>
                  <a:txBody>
                    <a:bodyPr/>
                    <a:lstStyle/>
                    <a:p>
                      <a:pPr algn="r"/>
                      <a:r>
                        <a:rPr lang="en-US" sz="2400" b="0" dirty="0"/>
                        <a:t>TECH STACK USED</a:t>
                      </a:r>
                      <a:endParaRPr 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590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CASE STUDY 1 AND CASE STUDY 2</a:t>
                      </a:r>
                      <a:endParaRPr 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5483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RESULTS</a:t>
                      </a:r>
                      <a:endParaRPr lang="en-US" sz="24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DE597F60-88E2-C430-D52B-6604405AD55C}"/>
              </a:ext>
            </a:extLst>
          </p:cNvPr>
          <p:cNvSpPr>
            <a:spLocks noGrp="1"/>
          </p:cNvSpPr>
          <p:nvPr>
            <p:ph sz="quarter" idx="12"/>
          </p:nvPr>
        </p:nvSpPr>
        <p:spPr>
          <a:xfrm>
            <a:off x="914399" y="2039111"/>
            <a:ext cx="5650992" cy="3904488"/>
          </a:xfrm>
        </p:spPr>
        <p:txBody>
          <a:bodyPr>
            <a:normAutofit/>
          </a:bodyPr>
          <a:lstStyle/>
          <a:p>
            <a:r>
              <a:rPr lang="en-US" sz="2400" dirty="0"/>
              <a:t>It was a great learning opportunity for me as I was able to get hands on experience, and also improve my skills in SQL and EXCEL. This project also helped me understand and learn new business concepts like KPIs and other metrics.</a:t>
            </a:r>
          </a:p>
        </p:txBody>
      </p:sp>
      <p:pic>
        <p:nvPicPr>
          <p:cNvPr id="15" name="Picture Placeholder 14" descr="A person in an apron holding a computer">
            <a:extLst>
              <a:ext uri="{FF2B5EF4-FFF2-40B4-BE49-F238E27FC236}">
                <a16:creationId xmlns:a16="http://schemas.microsoft.com/office/drawing/2014/main" id="{48869757-F643-C013-26AA-3DDE95080099}"/>
              </a:ext>
            </a:extLst>
          </p:cNvPr>
          <p:cNvPicPr>
            <a:picLocks noGrp="1" noChangeAspect="1"/>
          </p:cNvPicPr>
          <p:nvPr>
            <p:ph type="pic" sz="quarter" idx="10"/>
          </p:nvPr>
        </p:nvPicPr>
        <p:blipFill>
          <a:blip r:embed="rId3"/>
          <a:srcRect l="331" r="331"/>
          <a:stretch/>
        </p:blipFill>
        <p:spPr>
          <a:xfrm>
            <a:off x="7602489" y="0"/>
            <a:ext cx="4589511" cy="6555026"/>
          </a:xfrm>
        </p:spPr>
      </p:pic>
    </p:spTree>
    <p:extLst>
      <p:ext uri="{BB962C8B-B14F-4D97-AF65-F5344CB8AC3E}">
        <p14:creationId xmlns:p14="http://schemas.microsoft.com/office/powerpoint/2010/main" val="859909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p:txBody>
          <a:bodyPr/>
          <a:lstStyle/>
          <a:p>
            <a:r>
              <a:rPr lang="en-US" dirty="0"/>
              <a:t>thank you</a:t>
            </a:r>
          </a:p>
        </p:txBody>
      </p:sp>
      <p:sp>
        <p:nvSpPr>
          <p:cNvPr id="11" name="Content Placeholder 10">
            <a:extLst>
              <a:ext uri="{FF2B5EF4-FFF2-40B4-BE49-F238E27FC236}">
                <a16:creationId xmlns:a16="http://schemas.microsoft.com/office/drawing/2014/main" id="{C6DCC38C-603B-CCD0-2914-0BBCD4F4F74E}"/>
              </a:ext>
            </a:extLst>
          </p:cNvPr>
          <p:cNvSpPr>
            <a:spLocks noGrp="1"/>
          </p:cNvSpPr>
          <p:nvPr>
            <p:ph sz="quarter" idx="13"/>
          </p:nvPr>
        </p:nvSpPr>
        <p:spPr>
          <a:xfrm>
            <a:off x="6848856" y="914400"/>
            <a:ext cx="3867912" cy="5029200"/>
          </a:xfrm>
        </p:spPr>
        <p:txBody>
          <a:bodyPr anchor="ctr"/>
          <a:lstStyle/>
          <a:p>
            <a:endParaRPr lang="en-US" dirty="0"/>
          </a:p>
        </p:txBody>
      </p:sp>
    </p:spTree>
    <p:extLst>
      <p:ext uri="{BB962C8B-B14F-4D97-AF65-F5344CB8AC3E}">
        <p14:creationId xmlns:p14="http://schemas.microsoft.com/office/powerpoint/2010/main" val="218882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88491" y="334296"/>
            <a:ext cx="6980904" cy="6523704"/>
          </a:xfrm>
        </p:spPr>
        <p:txBody>
          <a:bodyPr/>
          <a:lstStyle/>
          <a:p>
            <a:pPr marL="457200" indent="-457200" algn="l">
              <a:buFont typeface="Wingdings" panose="05000000000000000000" pitchFamily="2" charset="2"/>
              <a:buChar char="q"/>
            </a:pPr>
            <a:r>
              <a:rPr lang="en-US" sz="2800" dirty="0"/>
              <a:t>DESCRIPTION</a:t>
            </a:r>
            <a:br>
              <a:rPr lang="en-US" sz="2800" dirty="0"/>
            </a:br>
            <a:br>
              <a:rPr lang="en-US" sz="2800" dirty="0"/>
            </a:br>
            <a:r>
              <a:rPr lang="en-US" sz="2800" b="0" i="0" dirty="0">
                <a:solidFill>
                  <a:srgbClr val="242424"/>
                </a:solidFill>
                <a:effectLst/>
                <a:latin typeface="source-serif-pro"/>
              </a:rPr>
              <a:t>Operational Analytics is a crucial process that involves analyzing a company’s end-to-end operations. This analysis helps identify areas for improvement within the company. As a Data Analyst, you’ll work closely with various teams, such as operations, support, and marketing, helping them derive valuable insights from the data they collect.</a:t>
            </a:r>
            <a:br>
              <a:rPr lang="en-US" sz="2800" b="0" i="0" dirty="0">
                <a:solidFill>
                  <a:srgbClr val="242424"/>
                </a:solidFill>
                <a:effectLst/>
                <a:latin typeface="source-serif-pro"/>
              </a:rPr>
            </a:br>
            <a:r>
              <a:rPr lang="en-US" sz="2800" b="0" i="0" dirty="0">
                <a:solidFill>
                  <a:srgbClr val="242424"/>
                </a:solidFill>
                <a:effectLst/>
                <a:latin typeface="source-serif-pro"/>
              </a:rPr>
              <a:t>One of the key aspects of Operational Analytics is investigating metric spikes. This involves understanding and explaining sudden changes in key metrics, such as a dip in daily user engagement or a drop in sales.</a:t>
            </a:r>
            <a:br>
              <a:rPr lang="en-US" sz="2800" b="0" i="0" dirty="0">
                <a:solidFill>
                  <a:srgbClr val="242424"/>
                </a:solidFill>
                <a:effectLst/>
                <a:latin typeface="source-serif-pro"/>
              </a:rPr>
            </a:br>
            <a:endParaRPr lang="en-US" sz="2800" dirty="0"/>
          </a:p>
        </p:txBody>
      </p:sp>
      <p:pic>
        <p:nvPicPr>
          <p:cNvPr id="8" name="Picture Placeholder 21" descr="Person in black skirt and white shirt holding some dandelions">
            <a:extLst>
              <a:ext uri="{FF2B5EF4-FFF2-40B4-BE49-F238E27FC236}">
                <a16:creationId xmlns:a16="http://schemas.microsoft.com/office/drawing/2014/main" id="{FFD2BD9F-962D-9BA5-14BE-C9CD52FEF9C7}"/>
              </a:ext>
            </a:extLst>
          </p:cNvPr>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t="18" b="18"/>
          <a:stretch/>
        </p:blipFill>
        <p:spPr>
          <a:xfrm>
            <a:off x="7448018" y="0"/>
            <a:ext cx="4743982" cy="6523704"/>
          </a:xfrm>
        </p:spPr>
      </p:pic>
    </p:spTree>
    <p:extLst>
      <p:ext uri="{BB962C8B-B14F-4D97-AF65-F5344CB8AC3E}">
        <p14:creationId xmlns:p14="http://schemas.microsoft.com/office/powerpoint/2010/main" val="222232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5046133" y="576907"/>
            <a:ext cx="5449824" cy="1179871"/>
          </a:xfrm>
        </p:spPr>
        <p:txBody>
          <a:bodyPr anchor="b"/>
          <a:lstStyle/>
          <a:p>
            <a:pPr marL="685800" indent="-685800">
              <a:buFont typeface="Wingdings" panose="05000000000000000000" pitchFamily="2" charset="2"/>
              <a:buChar char="q"/>
            </a:pPr>
            <a:r>
              <a:rPr lang="en-US" dirty="0"/>
              <a:t>APPROACH</a:t>
            </a:r>
          </a:p>
        </p:txBody>
      </p:sp>
      <p:pic>
        <p:nvPicPr>
          <p:cNvPr id="4" name="Picture Placeholder 3" descr="A person holding a plant">
            <a:extLst>
              <a:ext uri="{FF2B5EF4-FFF2-40B4-BE49-F238E27FC236}">
                <a16:creationId xmlns:a16="http://schemas.microsoft.com/office/drawing/2014/main" id="{0DEBEDD0-2C97-CD36-23CF-99F082806824}"/>
              </a:ext>
            </a:extLst>
          </p:cNvPr>
          <p:cNvPicPr>
            <a:picLocks noGrp="1" noChangeAspect="1"/>
          </p:cNvPicPr>
          <p:nvPr>
            <p:ph type="pic" sz="quarter" idx="11"/>
          </p:nvPr>
        </p:nvPicPr>
        <p:blipFill rotWithShape="1">
          <a:blip r:embed="rId3"/>
          <a:srcRect l="24497" r="24497"/>
          <a:stretch/>
        </p:blipFill>
        <p:spPr>
          <a:xfrm>
            <a:off x="-1" y="261780"/>
            <a:ext cx="5046134" cy="6596220"/>
          </a:xfrm>
          <a:solidFill>
            <a:schemeClr val="tx1"/>
          </a:solidFill>
        </p:spPr>
      </p:pic>
      <p:sp>
        <p:nvSpPr>
          <p:cNvPr id="11" name="Content Placeholder 10">
            <a:extLst>
              <a:ext uri="{FF2B5EF4-FFF2-40B4-BE49-F238E27FC236}">
                <a16:creationId xmlns:a16="http://schemas.microsoft.com/office/drawing/2014/main" id="{000EBDF4-3413-FCF9-2E25-9A254A61F23E}"/>
              </a:ext>
            </a:extLst>
          </p:cNvPr>
          <p:cNvSpPr>
            <a:spLocks noGrp="1"/>
          </p:cNvSpPr>
          <p:nvPr>
            <p:ph idx="10"/>
          </p:nvPr>
        </p:nvSpPr>
        <p:spPr>
          <a:xfrm>
            <a:off x="5827204" y="2172929"/>
            <a:ext cx="5449824" cy="3788959"/>
          </a:xfrm>
        </p:spPr>
        <p:txBody>
          <a:bodyPr/>
          <a:lstStyle/>
          <a:p>
            <a:r>
              <a:rPr lang="en-US" dirty="0"/>
              <a:t> </a:t>
            </a:r>
          </a:p>
        </p:txBody>
      </p:sp>
      <p:sp>
        <p:nvSpPr>
          <p:cNvPr id="10" name="TextBox 9">
            <a:extLst>
              <a:ext uri="{FF2B5EF4-FFF2-40B4-BE49-F238E27FC236}">
                <a16:creationId xmlns:a16="http://schemas.microsoft.com/office/drawing/2014/main" id="{10A56A49-2D76-2507-47C5-3ACDFF1076AD}"/>
              </a:ext>
            </a:extLst>
          </p:cNvPr>
          <p:cNvSpPr txBox="1"/>
          <p:nvPr/>
        </p:nvSpPr>
        <p:spPr>
          <a:xfrm>
            <a:off x="5046133" y="2071905"/>
            <a:ext cx="6862136" cy="4524315"/>
          </a:xfrm>
          <a:prstGeom prst="rect">
            <a:avLst/>
          </a:prstGeom>
          <a:noFill/>
        </p:spPr>
        <p:txBody>
          <a:bodyPr wrap="square">
            <a:spAutoFit/>
          </a:bodyPr>
          <a:lstStyle/>
          <a:p>
            <a:r>
              <a:rPr lang="en-US" sz="2400" dirty="0"/>
              <a:t>The approach followed for this project is based on structured data analysis, where specific SQL queries are designed to extract and analyze key metrics from the  table. The project follows a systematic approach </a:t>
            </a:r>
          </a:p>
          <a:p>
            <a:pPr marL="342900" indent="-342900">
              <a:buFont typeface="Wingdings" panose="05000000000000000000" pitchFamily="2" charset="2"/>
              <a:buChar char="§"/>
            </a:pPr>
            <a:r>
              <a:rPr lang="en-US" sz="2400" dirty="0"/>
              <a:t>Data Loading: First, the job data was loaded into MySQL to facilitate querying and analysis.</a:t>
            </a:r>
          </a:p>
          <a:p>
            <a:pPr marL="342900" indent="-342900">
              <a:buFont typeface="Wingdings" panose="05000000000000000000" pitchFamily="2" charset="2"/>
              <a:buChar char="§"/>
            </a:pPr>
            <a:r>
              <a:rPr lang="en-US" sz="2400" dirty="0"/>
              <a:t> Query Execution: Advanced SQL queries were used to answer the specific business questions, leveraging functions like GROUP BY, DATE, STR_TO_DATE, and ROLLING AVERAGES to calculate insights. </a:t>
            </a:r>
          </a:p>
          <a:p>
            <a:pPr marL="342900" indent="-342900">
              <a:buFont typeface="Wingdings" panose="05000000000000000000" pitchFamily="2" charset="2"/>
              <a:buChar char="§"/>
            </a:pPr>
            <a:r>
              <a:rPr lang="en-US" sz="2400" dirty="0"/>
              <a:t>Result Compilation: The results from the queries are compiled, highlighting key trends and observations.</a:t>
            </a:r>
            <a:endParaRPr lang="en-IN" sz="2400" dirty="0"/>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p:txBody>
          <a:bodyPr/>
          <a:lstStyle/>
          <a:p>
            <a:r>
              <a:rPr lang="en-US" sz="3200" dirty="0"/>
              <a:t>TECH STACK USED</a:t>
            </a:r>
            <a:endParaRPr lang="en-US" dirty="0"/>
          </a:p>
        </p:txBody>
      </p:sp>
      <p:pic>
        <p:nvPicPr>
          <p:cNvPr id="4" name="Content Placeholder 3">
            <a:extLst>
              <a:ext uri="{FF2B5EF4-FFF2-40B4-BE49-F238E27FC236}">
                <a16:creationId xmlns:a16="http://schemas.microsoft.com/office/drawing/2014/main" id="{AB970B98-3AA7-55CE-1EF3-BD4D6BC0C93A}"/>
              </a:ext>
            </a:extLst>
          </p:cNvPr>
          <p:cNvPicPr>
            <a:picLocks noGrp="1" noChangeAspect="1"/>
          </p:cNvPicPr>
          <p:nvPr>
            <p:ph sz="quarter" idx="10"/>
          </p:nvPr>
        </p:nvPicPr>
        <p:blipFill>
          <a:blip r:embed="rId3">
            <a:extLst>
              <a:ext uri="{837473B0-CC2E-450A-ABE3-18F120FF3D39}">
                <a1611:picAttrSrcUrl xmlns:a1611="http://schemas.microsoft.com/office/drawing/2016/11/main" r:id="rId4"/>
              </a:ext>
            </a:extLst>
          </a:blip>
          <a:stretch>
            <a:fillRect/>
          </a:stretch>
        </p:blipFill>
        <p:spPr>
          <a:xfrm>
            <a:off x="6779518" y="82297"/>
            <a:ext cx="5322784" cy="6187874"/>
          </a:xfrm>
          <a:prstGeom prst="teardrop">
            <a:avLst/>
          </a:prstGeo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285101" y="1208314"/>
            <a:ext cx="5682342" cy="4626429"/>
          </a:xfrm>
        </p:spPr>
        <p:txBody>
          <a:bodyPr/>
          <a:lstStyle/>
          <a:p>
            <a:r>
              <a:rPr lang="en-US" sz="2800" b="1" i="0" dirty="0">
                <a:solidFill>
                  <a:srgbClr val="242424"/>
                </a:solidFill>
                <a:effectLst/>
                <a:latin typeface="source-serif-pro"/>
              </a:rPr>
              <a:t>MySQL Workbench 8.0.33 Community Version -</a:t>
            </a:r>
            <a:r>
              <a:rPr lang="en-US" sz="2800" b="0" i="0" dirty="0">
                <a:solidFill>
                  <a:srgbClr val="242424"/>
                </a:solidFill>
                <a:effectLst/>
                <a:latin typeface="source-serif-pro"/>
              </a:rPr>
              <a:t> A relational database management system used to create the database. It’s connections are used to connect the database with Python.</a:t>
            </a:r>
          </a:p>
          <a:p>
            <a:r>
              <a:rPr lang="en-US" sz="2800" b="1" dirty="0">
                <a:solidFill>
                  <a:srgbClr val="242424"/>
                </a:solidFill>
                <a:latin typeface="source-serif-pro"/>
              </a:rPr>
              <a:t>Microsoft excel – </a:t>
            </a:r>
            <a:r>
              <a:rPr lang="en-US" sz="2800" dirty="0">
                <a:solidFill>
                  <a:srgbClr val="242424"/>
                </a:solidFill>
                <a:latin typeface="source-serif-pro"/>
              </a:rPr>
              <a:t>To clean and prepare the data.</a:t>
            </a:r>
            <a:endParaRPr lang="en-US" sz="2800" b="1" i="0" dirty="0">
              <a:solidFill>
                <a:srgbClr val="242424"/>
              </a:solidFill>
              <a:effectLst/>
              <a:latin typeface="source-serif-pro"/>
            </a:endParaRPr>
          </a:p>
        </p:txBody>
      </p:sp>
    </p:spTree>
    <p:extLst>
      <p:ext uri="{BB962C8B-B14F-4D97-AF65-F5344CB8AC3E}">
        <p14:creationId xmlns:p14="http://schemas.microsoft.com/office/powerpoint/2010/main" val="196691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710619" y="400163"/>
            <a:ext cx="10360152" cy="1110343"/>
          </a:xfrm>
        </p:spPr>
        <p:txBody>
          <a:bodyPr anchor="b"/>
          <a:lstStyle/>
          <a:p>
            <a:r>
              <a:rPr lang="en-US" dirty="0"/>
              <a:t>CASE STUDY 1</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1835809" y="1692955"/>
            <a:ext cx="8109772" cy="527731"/>
          </a:xfrm>
        </p:spPr>
        <p:txBody>
          <a:bodyPr>
            <a:normAutofit/>
          </a:bodyPr>
          <a:lstStyle/>
          <a:p>
            <a:r>
              <a:rPr lang="en-US" sz="2800" dirty="0"/>
              <a:t>JOB DATA ANALYSIS</a:t>
            </a:r>
          </a:p>
        </p:txBody>
      </p:sp>
      <p:sp>
        <p:nvSpPr>
          <p:cNvPr id="2" name="TextBox 1">
            <a:extLst>
              <a:ext uri="{FF2B5EF4-FFF2-40B4-BE49-F238E27FC236}">
                <a16:creationId xmlns:a16="http://schemas.microsoft.com/office/drawing/2014/main" id="{47B7DBC0-3EFE-FBB6-A5CA-A2B92530FAE0}"/>
              </a:ext>
            </a:extLst>
          </p:cNvPr>
          <p:cNvSpPr txBox="1"/>
          <p:nvPr/>
        </p:nvSpPr>
        <p:spPr>
          <a:xfrm>
            <a:off x="2628900" y="2403135"/>
            <a:ext cx="8441871" cy="3785652"/>
          </a:xfrm>
          <a:prstGeom prst="rect">
            <a:avLst/>
          </a:prstGeom>
          <a:noFill/>
        </p:spPr>
        <p:txBody>
          <a:bodyPr wrap="square" rtlCol="0">
            <a:spAutoFit/>
          </a:bodyPr>
          <a:lstStyle/>
          <a:p>
            <a:r>
              <a:rPr lang="en-US" sz="2400" dirty="0"/>
              <a:t>We will be working with a table named </a:t>
            </a:r>
            <a:r>
              <a:rPr lang="en-US" sz="2400" dirty="0" err="1"/>
              <a:t>job_data</a:t>
            </a:r>
            <a:r>
              <a:rPr lang="en-US" sz="2400" dirty="0"/>
              <a:t> with the following columns:</a:t>
            </a:r>
          </a:p>
          <a:p>
            <a:endParaRPr lang="en-US" sz="2400" dirty="0"/>
          </a:p>
          <a:p>
            <a:pPr marL="342900" indent="-342900">
              <a:buFont typeface="Wingdings" panose="05000000000000000000" pitchFamily="2" charset="2"/>
              <a:buChar char="§"/>
            </a:pPr>
            <a:r>
              <a:rPr lang="en-US" sz="2400" dirty="0"/>
              <a:t>job_id: Unique identifier of jobs</a:t>
            </a:r>
          </a:p>
          <a:p>
            <a:pPr marL="342900" indent="-342900">
              <a:buFont typeface="Wingdings" panose="05000000000000000000" pitchFamily="2" charset="2"/>
              <a:buChar char="§"/>
            </a:pPr>
            <a:r>
              <a:rPr lang="en-US" sz="2400" dirty="0"/>
              <a:t>actor_id: Unique identifier of actor</a:t>
            </a:r>
          </a:p>
          <a:p>
            <a:pPr marL="342900" indent="-342900">
              <a:buFont typeface="Wingdings" panose="05000000000000000000" pitchFamily="2" charset="2"/>
              <a:buChar char="§"/>
            </a:pPr>
            <a:r>
              <a:rPr lang="en-US" sz="2400" dirty="0"/>
              <a:t>event: The type of event (decision/skip/transfer).</a:t>
            </a:r>
          </a:p>
          <a:p>
            <a:pPr marL="342900" indent="-342900">
              <a:buFont typeface="Wingdings" panose="05000000000000000000" pitchFamily="2" charset="2"/>
              <a:buChar char="§"/>
            </a:pPr>
            <a:r>
              <a:rPr lang="en-US" sz="2400" dirty="0"/>
              <a:t>language: The Language of the content</a:t>
            </a:r>
          </a:p>
          <a:p>
            <a:pPr marL="342900" indent="-342900">
              <a:buFont typeface="Wingdings" panose="05000000000000000000" pitchFamily="2" charset="2"/>
              <a:buChar char="§"/>
            </a:pPr>
            <a:r>
              <a:rPr lang="en-US" sz="2400" dirty="0"/>
              <a:t>time_spent: Time spent to review the job in seconds.</a:t>
            </a:r>
          </a:p>
          <a:p>
            <a:pPr marL="342900" indent="-342900">
              <a:buFont typeface="Wingdings" panose="05000000000000000000" pitchFamily="2" charset="2"/>
              <a:buChar char="§"/>
            </a:pPr>
            <a:r>
              <a:rPr lang="en-US" sz="2400" dirty="0"/>
              <a:t>org: The Organization of the actor</a:t>
            </a:r>
          </a:p>
          <a:p>
            <a:pPr marL="342900" indent="-342900">
              <a:buFont typeface="Wingdings" panose="05000000000000000000" pitchFamily="2" charset="2"/>
              <a:buChar char="§"/>
            </a:pPr>
            <a:r>
              <a:rPr lang="en-US" sz="2400" dirty="0"/>
              <a:t>ds: The date in the format </a:t>
            </a:r>
            <a:r>
              <a:rPr lang="en-US" sz="2400" dirty="0" err="1"/>
              <a:t>yyyy</a:t>
            </a:r>
            <a:r>
              <a:rPr lang="en-US" sz="2400" dirty="0"/>
              <a:t>/mm/dd (stored as text).</a:t>
            </a:r>
            <a:endParaRPr lang="en-IN" sz="2400" dirty="0"/>
          </a:p>
        </p:txBody>
      </p:sp>
    </p:spTree>
    <p:extLst>
      <p:ext uri="{BB962C8B-B14F-4D97-AF65-F5344CB8AC3E}">
        <p14:creationId xmlns:p14="http://schemas.microsoft.com/office/powerpoint/2010/main" val="109671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823886" y="530247"/>
            <a:ext cx="10360152" cy="914400"/>
          </a:xfrm>
        </p:spPr>
        <p:txBody>
          <a:bodyPr/>
          <a:lstStyle/>
          <a:p>
            <a:r>
              <a:rPr lang="en-US" dirty="0"/>
              <a:t>TASKS</a:t>
            </a:r>
          </a:p>
        </p:txBody>
      </p:sp>
      <p:sp>
        <p:nvSpPr>
          <p:cNvPr id="14" name="Content Placeholder 13">
            <a:extLst>
              <a:ext uri="{FF2B5EF4-FFF2-40B4-BE49-F238E27FC236}">
                <a16:creationId xmlns:a16="http://schemas.microsoft.com/office/drawing/2014/main" id="{F4A3718F-D67C-255A-4B64-BA379609FCD0}"/>
              </a:ext>
            </a:extLst>
          </p:cNvPr>
          <p:cNvSpPr>
            <a:spLocks noGrp="1"/>
          </p:cNvSpPr>
          <p:nvPr>
            <p:ph sz="quarter" idx="11"/>
          </p:nvPr>
        </p:nvSpPr>
        <p:spPr>
          <a:xfrm>
            <a:off x="511629" y="1641342"/>
            <a:ext cx="5492332" cy="4422001"/>
          </a:xfrm>
        </p:spPr>
        <p:txBody>
          <a:bodyPr>
            <a:noAutofit/>
          </a:bodyPr>
          <a:lstStyle/>
          <a:p>
            <a:r>
              <a:rPr lang="en-US" b="1" dirty="0"/>
              <a:t>A. Jobs Reviewed Over Time</a:t>
            </a:r>
            <a:r>
              <a:rPr lang="en-US" dirty="0"/>
              <a:t>:</a:t>
            </a:r>
          </a:p>
          <a:p>
            <a:r>
              <a:rPr lang="en-US" dirty="0"/>
              <a:t>Objective: Calculate the number of jobs reviewed per hour for each day in November 2020.</a:t>
            </a:r>
          </a:p>
          <a:p>
            <a:r>
              <a:rPr lang="en-US" dirty="0"/>
              <a:t>Your Task: Write an SQL query to calculate the number of jobs reviewed per hour for each day in November 2020.</a:t>
            </a:r>
          </a:p>
          <a:p>
            <a:r>
              <a:rPr lang="en-US" b="1" dirty="0"/>
              <a:t>B. Throughput Analysis:</a:t>
            </a:r>
          </a:p>
          <a:p>
            <a:r>
              <a:rPr lang="en-US" dirty="0"/>
              <a:t>Objective: Calculate the 7-day rolling average of throughput (number of events per second).</a:t>
            </a:r>
          </a:p>
          <a:p>
            <a:r>
              <a:rPr lang="en-US" dirty="0"/>
              <a:t>Your Task: Write an SQL query to calculate the 7-day rolling average of throughput. Additionally, explain whether you prefer using the daily metric or the 7-day rolling average for throughput, and why.</a:t>
            </a:r>
          </a:p>
        </p:txBody>
      </p:sp>
      <p:sp>
        <p:nvSpPr>
          <p:cNvPr id="17" name="Content Placeholder 16">
            <a:extLst>
              <a:ext uri="{FF2B5EF4-FFF2-40B4-BE49-F238E27FC236}">
                <a16:creationId xmlns:a16="http://schemas.microsoft.com/office/drawing/2014/main" id="{2F3CEF66-C6D7-C765-24E7-1DCFB38FE51A}"/>
              </a:ext>
            </a:extLst>
          </p:cNvPr>
          <p:cNvSpPr>
            <a:spLocks noGrp="1"/>
          </p:cNvSpPr>
          <p:nvPr>
            <p:ph sz="quarter" idx="12"/>
          </p:nvPr>
        </p:nvSpPr>
        <p:spPr>
          <a:xfrm>
            <a:off x="6390404" y="1641342"/>
            <a:ext cx="5072253" cy="4686411"/>
          </a:xfrm>
        </p:spPr>
        <p:txBody>
          <a:bodyPr>
            <a:normAutofit/>
          </a:bodyPr>
          <a:lstStyle/>
          <a:p>
            <a:r>
              <a:rPr lang="en-US" b="1" dirty="0"/>
              <a:t>C .Language Share Analysis</a:t>
            </a:r>
            <a:r>
              <a:rPr lang="en-US" dirty="0"/>
              <a:t>:</a:t>
            </a:r>
          </a:p>
          <a:p>
            <a:r>
              <a:rPr lang="en-US" dirty="0"/>
              <a:t>Objective: Calculate the percentage share of each language in the last 30 days.</a:t>
            </a:r>
          </a:p>
          <a:p>
            <a:r>
              <a:rPr lang="en-US" dirty="0"/>
              <a:t>Your Task: Write an SQL query to calculate the percentage share of each language over the last 30 days.</a:t>
            </a:r>
          </a:p>
          <a:p>
            <a:r>
              <a:rPr lang="en-US" b="1" dirty="0"/>
              <a:t>D. Duplicate Rows Detection:</a:t>
            </a:r>
          </a:p>
          <a:p>
            <a:r>
              <a:rPr lang="en-US" dirty="0"/>
              <a:t>Objective: Identify duplicate rows in the data.</a:t>
            </a:r>
          </a:p>
          <a:p>
            <a:r>
              <a:rPr lang="en-US" dirty="0"/>
              <a:t>Your Task: Write an SQL query to display duplicate rows from the job_data table.</a:t>
            </a:r>
          </a:p>
          <a:p>
            <a:endParaRPr lang="en-US" dirty="0"/>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7</a:t>
            </a:fld>
            <a:endParaRPr lang="en-US" dirty="0"/>
          </a:p>
        </p:txBody>
      </p:sp>
    </p:spTree>
    <p:extLst>
      <p:ext uri="{BB962C8B-B14F-4D97-AF65-F5344CB8AC3E}">
        <p14:creationId xmlns:p14="http://schemas.microsoft.com/office/powerpoint/2010/main" val="423010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87F37-0728-4432-8D7F-FFCA2015BD06}"/>
              </a:ext>
            </a:extLst>
          </p:cNvPr>
          <p:cNvSpPr>
            <a:spLocks noGrp="1"/>
          </p:cNvSpPr>
          <p:nvPr>
            <p:ph type="title"/>
          </p:nvPr>
        </p:nvSpPr>
        <p:spPr>
          <a:xfrm>
            <a:off x="915924" y="598715"/>
            <a:ext cx="10360152" cy="914400"/>
          </a:xfrm>
        </p:spPr>
        <p:txBody>
          <a:bodyPr/>
          <a:lstStyle/>
          <a:p>
            <a:r>
              <a:rPr lang="en-US" dirty="0"/>
              <a:t>A. JOBS REVIEVED OVER TIME</a:t>
            </a:r>
            <a:endParaRPr lang="en-IN" dirty="0"/>
          </a:p>
        </p:txBody>
      </p:sp>
      <p:sp>
        <p:nvSpPr>
          <p:cNvPr id="3" name="Content Placeholder 2">
            <a:extLst>
              <a:ext uri="{FF2B5EF4-FFF2-40B4-BE49-F238E27FC236}">
                <a16:creationId xmlns:a16="http://schemas.microsoft.com/office/drawing/2014/main" id="{EBB2BE7A-8604-C160-B53D-03569CE3AFC2}"/>
              </a:ext>
            </a:extLst>
          </p:cNvPr>
          <p:cNvSpPr>
            <a:spLocks noGrp="1"/>
          </p:cNvSpPr>
          <p:nvPr>
            <p:ph sz="quarter" idx="11"/>
          </p:nvPr>
        </p:nvSpPr>
        <p:spPr>
          <a:xfrm>
            <a:off x="413657" y="2039112"/>
            <a:ext cx="5944089" cy="4557631"/>
          </a:xfrm>
        </p:spPr>
        <p:txBody>
          <a:bodyPr>
            <a:normAutofit/>
          </a:bodyPr>
          <a:lstStyle/>
          <a:p>
            <a:r>
              <a:rPr lang="en-US" b="1" dirty="0"/>
              <a:t>QUERY:  </a:t>
            </a:r>
          </a:p>
          <a:p>
            <a:r>
              <a:rPr lang="en-US" dirty="0"/>
              <a:t>SELECT    </a:t>
            </a:r>
          </a:p>
          <a:p>
            <a:r>
              <a:rPr lang="en-US" dirty="0"/>
              <a:t> AVG(t) AS `avg_jobs_reviewed_per_day_per_hour`,      AVG(p) AS `avg_jobs_reviewed_per_day_per_second`</a:t>
            </a:r>
          </a:p>
          <a:p>
            <a:r>
              <a:rPr lang="en-US" dirty="0"/>
              <a:t>FROM (   </a:t>
            </a:r>
          </a:p>
          <a:p>
            <a:r>
              <a:rPr lang="en-US" dirty="0"/>
              <a:t> SELECT         ds,        (COUNT(job_id) * 3600) / SUM(time_spent) AS t,          COUNT(job_id) / SUM(time_spent) AS p      </a:t>
            </a:r>
          </a:p>
          <a:p>
            <a:r>
              <a:rPr lang="en-US" dirty="0"/>
              <a:t>FROM         job_data   </a:t>
            </a:r>
          </a:p>
          <a:p>
            <a:r>
              <a:rPr lang="en-US" dirty="0"/>
              <a:t> WHERE         MONTH(STR_TO_DATE(ds, '%m/%d/%y')) = 11          AND YEAR(STR_TO_DATE(ds, '%m/%d/%y')) = 2020     GROUP BY         ds  ) AS subquery; </a:t>
            </a:r>
            <a:endParaRPr lang="en-IN" dirty="0"/>
          </a:p>
        </p:txBody>
      </p:sp>
      <p:sp>
        <p:nvSpPr>
          <p:cNvPr id="4" name="Content Placeholder 3">
            <a:extLst>
              <a:ext uri="{FF2B5EF4-FFF2-40B4-BE49-F238E27FC236}">
                <a16:creationId xmlns:a16="http://schemas.microsoft.com/office/drawing/2014/main" id="{5BC6C44A-1DD9-D33D-1B93-BDB8EB9C57A9}"/>
              </a:ext>
            </a:extLst>
          </p:cNvPr>
          <p:cNvSpPr>
            <a:spLocks noGrp="1"/>
          </p:cNvSpPr>
          <p:nvPr>
            <p:ph sz="quarter" idx="12"/>
          </p:nvPr>
        </p:nvSpPr>
        <p:spPr/>
        <p:txBody>
          <a:bodyPr/>
          <a:lstStyle/>
          <a:p>
            <a:r>
              <a:rPr lang="en-US" dirty="0"/>
              <a:t>RESULT:</a:t>
            </a:r>
            <a:endParaRPr lang="en-IN" dirty="0"/>
          </a:p>
        </p:txBody>
      </p:sp>
      <p:sp>
        <p:nvSpPr>
          <p:cNvPr id="5" name="Slide Number Placeholder 4">
            <a:extLst>
              <a:ext uri="{FF2B5EF4-FFF2-40B4-BE49-F238E27FC236}">
                <a16:creationId xmlns:a16="http://schemas.microsoft.com/office/drawing/2014/main" id="{49E1F1C3-CFF3-1D83-69C4-0565F8BD36E6}"/>
              </a:ext>
            </a:extLst>
          </p:cNvPr>
          <p:cNvSpPr>
            <a:spLocks noGrp="1"/>
          </p:cNvSpPr>
          <p:nvPr>
            <p:ph type="sldNum" sz="quarter" idx="4"/>
          </p:nvPr>
        </p:nvSpPr>
        <p:spPr/>
        <p:txBody>
          <a:bodyPr/>
          <a:lstStyle/>
          <a:p>
            <a:fld id="{58FB4751-880F-D840-AAA9-3A15815CC996}" type="slidenum">
              <a:rPr lang="en-US" smtClean="0"/>
              <a:pPr/>
              <a:t>8</a:t>
            </a:fld>
            <a:endParaRPr lang="en-US" dirty="0"/>
          </a:p>
        </p:txBody>
      </p:sp>
      <p:sp>
        <p:nvSpPr>
          <p:cNvPr id="6" name="TextBox 5">
            <a:extLst>
              <a:ext uri="{FF2B5EF4-FFF2-40B4-BE49-F238E27FC236}">
                <a16:creationId xmlns:a16="http://schemas.microsoft.com/office/drawing/2014/main" id="{F88208F3-BCA7-F6DB-4236-42F4D49B6FB1}"/>
              </a:ext>
            </a:extLst>
          </p:cNvPr>
          <p:cNvSpPr txBox="1"/>
          <p:nvPr/>
        </p:nvSpPr>
        <p:spPr>
          <a:xfrm>
            <a:off x="1012371" y="1513115"/>
            <a:ext cx="9590315" cy="369332"/>
          </a:xfrm>
          <a:prstGeom prst="rect">
            <a:avLst/>
          </a:prstGeom>
          <a:noFill/>
        </p:spPr>
        <p:txBody>
          <a:bodyPr wrap="square" rtlCol="0">
            <a:spAutoFit/>
          </a:bodyPr>
          <a:lstStyle/>
          <a:p>
            <a:r>
              <a:rPr lang="en-US"/>
              <a:t>Write an SQL query to calculate the number of jobs reviewed per hour for each day in November 2020.</a:t>
            </a:r>
            <a:endParaRPr lang="en-US" dirty="0"/>
          </a:p>
        </p:txBody>
      </p:sp>
      <p:pic>
        <p:nvPicPr>
          <p:cNvPr id="8" name="Picture 7">
            <a:extLst>
              <a:ext uri="{FF2B5EF4-FFF2-40B4-BE49-F238E27FC236}">
                <a16:creationId xmlns:a16="http://schemas.microsoft.com/office/drawing/2014/main" id="{30E19BD4-3408-DD6A-9B6D-156BA82CF7F8}"/>
              </a:ext>
            </a:extLst>
          </p:cNvPr>
          <p:cNvPicPr>
            <a:picLocks noChangeAspect="1"/>
          </p:cNvPicPr>
          <p:nvPr/>
        </p:nvPicPr>
        <p:blipFill>
          <a:blip r:embed="rId2"/>
          <a:stretch>
            <a:fillRect/>
          </a:stretch>
        </p:blipFill>
        <p:spPr>
          <a:xfrm>
            <a:off x="6357747" y="2615890"/>
            <a:ext cx="5551224" cy="2195596"/>
          </a:xfrm>
          <a:prstGeom prst="rect">
            <a:avLst/>
          </a:prstGeom>
        </p:spPr>
      </p:pic>
    </p:spTree>
    <p:extLst>
      <p:ext uri="{BB962C8B-B14F-4D97-AF65-F5344CB8AC3E}">
        <p14:creationId xmlns:p14="http://schemas.microsoft.com/office/powerpoint/2010/main" val="138728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a:xfrm>
            <a:off x="825910" y="490638"/>
            <a:ext cx="10360152" cy="914400"/>
          </a:xfrm>
        </p:spPr>
        <p:txBody>
          <a:bodyPr/>
          <a:lstStyle/>
          <a:p>
            <a:r>
              <a:rPr lang="en-US" dirty="0"/>
              <a:t>B. THROUGHPUT ANALYSIS</a:t>
            </a:r>
          </a:p>
        </p:txBody>
      </p:sp>
      <p:pic>
        <p:nvPicPr>
          <p:cNvPr id="3" name="Content Placeholder 2">
            <a:extLst>
              <a:ext uri="{FF2B5EF4-FFF2-40B4-BE49-F238E27FC236}">
                <a16:creationId xmlns:a16="http://schemas.microsoft.com/office/drawing/2014/main" id="{AF968A49-55BB-A661-D718-59429E9E68D6}"/>
              </a:ext>
            </a:extLst>
          </p:cNvPr>
          <p:cNvPicPr>
            <a:picLocks noGrp="1" noChangeAspect="1"/>
          </p:cNvPicPr>
          <p:nvPr>
            <p:ph sz="quarter" idx="11"/>
          </p:nvPr>
        </p:nvPicPr>
        <p:blipFill>
          <a:blip r:embed="rId3"/>
          <a:stretch>
            <a:fillRect/>
          </a:stretch>
        </p:blipFill>
        <p:spPr>
          <a:xfrm>
            <a:off x="6697789" y="2005781"/>
            <a:ext cx="4874779" cy="2487561"/>
          </a:xfrm>
        </p:spPr>
      </p:pic>
      <p:sp>
        <p:nvSpPr>
          <p:cNvPr id="12" name="Content Placeholder 11">
            <a:extLst>
              <a:ext uri="{FF2B5EF4-FFF2-40B4-BE49-F238E27FC236}">
                <a16:creationId xmlns:a16="http://schemas.microsoft.com/office/drawing/2014/main" id="{C6F2BA06-39BD-0413-D150-70F75EA6CC38}"/>
              </a:ext>
            </a:extLst>
          </p:cNvPr>
          <p:cNvSpPr>
            <a:spLocks noGrp="1"/>
          </p:cNvSpPr>
          <p:nvPr>
            <p:ph sz="quarter" idx="12"/>
          </p:nvPr>
        </p:nvSpPr>
        <p:spPr>
          <a:xfrm>
            <a:off x="520793" y="1871964"/>
            <a:ext cx="5594555" cy="3877055"/>
          </a:xfrm>
        </p:spPr>
        <p:txBody>
          <a:bodyPr>
            <a:noAutofit/>
          </a:bodyPr>
          <a:lstStyle/>
          <a:p>
            <a:pPr marL="0" indent="0">
              <a:buNone/>
            </a:pPr>
            <a:r>
              <a:rPr lang="en-US" b="1" dirty="0"/>
              <a:t>QUERY:</a:t>
            </a:r>
          </a:p>
          <a:p>
            <a:pPr marL="0" indent="0">
              <a:buNone/>
            </a:pPr>
            <a:r>
              <a:rPr lang="en-US" dirty="0"/>
              <a:t>SELECT    ds AS review_date,    </a:t>
            </a:r>
          </a:p>
          <a:p>
            <a:pPr marL="0" indent="0">
              <a:buNone/>
            </a:pPr>
            <a:r>
              <a:rPr lang="en-US" dirty="0"/>
              <a:t>COUNT(job_id) AS event_count,    SUM(time_spent) AS total_time_spent,    </a:t>
            </a:r>
          </a:p>
          <a:p>
            <a:pPr marL="0" indent="0">
              <a:buNone/>
            </a:pPr>
            <a:r>
              <a:rPr lang="en-US" dirty="0"/>
              <a:t>COUNT(job_id) / SUM(time_spent) AS throughput,    AVG(COUNT(job_id) / SUM(time_spent))</a:t>
            </a:r>
          </a:p>
          <a:p>
            <a:pPr marL="0" indent="0">
              <a:buNone/>
            </a:pPr>
            <a:r>
              <a:rPr lang="en-US" dirty="0"/>
              <a:t> OVER (ORDER BY STR_TO_DATE(ds, '%m/%d/%Y')         ROWS BETWEEN 6 PRECEDING AND CURRENT ROW) AS rolling_avg_throughput</a:t>
            </a:r>
          </a:p>
          <a:p>
            <a:pPr marL="0" indent="0">
              <a:buNone/>
            </a:pPr>
            <a:r>
              <a:rPr lang="en-US" dirty="0"/>
              <a:t>FROM    job_data</a:t>
            </a:r>
          </a:p>
          <a:p>
            <a:pPr marL="0" indent="0">
              <a:buNone/>
            </a:pPr>
            <a:r>
              <a:rPr lang="en-US" dirty="0"/>
              <a:t>GROUP BY    ds</a:t>
            </a:r>
          </a:p>
          <a:p>
            <a:pPr marL="0" indent="0">
              <a:buNone/>
            </a:pPr>
            <a:r>
              <a:rPr lang="en-US" dirty="0"/>
              <a:t>ORDER BY    STR_TO_DATE(ds, '%m/%d/%Y’);</a:t>
            </a:r>
          </a:p>
          <a:p>
            <a:pPr marL="0" indent="0">
              <a:buNone/>
            </a:pPr>
            <a:endParaRPr lang="en-US" dirty="0"/>
          </a:p>
        </p:txBody>
      </p:sp>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2784115" y="5596037"/>
            <a:ext cx="661416" cy="895899"/>
          </a:xfrm>
        </p:spPr>
        <p:txBody>
          <a:bodyPr/>
          <a:lstStyle/>
          <a:p>
            <a:endParaRPr lang="en-US" dirty="0"/>
          </a:p>
        </p:txBody>
      </p:sp>
      <p:sp>
        <p:nvSpPr>
          <p:cNvPr id="4" name="TextBox 3">
            <a:extLst>
              <a:ext uri="{FF2B5EF4-FFF2-40B4-BE49-F238E27FC236}">
                <a16:creationId xmlns:a16="http://schemas.microsoft.com/office/drawing/2014/main" id="{B11DB639-CEFD-51D1-67BF-DAEDEDFFD41C}"/>
              </a:ext>
            </a:extLst>
          </p:cNvPr>
          <p:cNvSpPr txBox="1"/>
          <p:nvPr/>
        </p:nvSpPr>
        <p:spPr>
          <a:xfrm>
            <a:off x="6697789" y="4780429"/>
            <a:ext cx="5503885" cy="1631216"/>
          </a:xfrm>
          <a:prstGeom prst="rect">
            <a:avLst/>
          </a:prstGeom>
          <a:noFill/>
        </p:spPr>
        <p:txBody>
          <a:bodyPr wrap="square" rtlCol="0">
            <a:spAutoFit/>
          </a:bodyPr>
          <a:lstStyle/>
          <a:p>
            <a:r>
              <a:rPr lang="en-US" sz="2000" b="1" dirty="0"/>
              <a:t>REASON: </a:t>
            </a:r>
            <a:r>
              <a:rPr lang="en-US" sz="2000" dirty="0"/>
              <a:t>For throughput, I prefer using the 7-day rolling average since it smooths out short-term fluctuations and provides a more stable view of performance over time.</a:t>
            </a:r>
            <a:endParaRPr lang="en-US" sz="2000" b="1" dirty="0"/>
          </a:p>
          <a:p>
            <a:endParaRPr lang="en-IN" sz="2000" dirty="0"/>
          </a:p>
        </p:txBody>
      </p:sp>
    </p:spTree>
    <p:extLst>
      <p:ext uri="{BB962C8B-B14F-4D97-AF65-F5344CB8AC3E}">
        <p14:creationId xmlns:p14="http://schemas.microsoft.com/office/powerpoint/2010/main" val="3748348926"/>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2.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{0985CA2E-9917-4603-9969-4768438BC145}tf11964407_win32</Template>
  <TotalTime>3813</TotalTime>
  <Words>2377</Words>
  <Application>Microsoft Office PowerPoint</Application>
  <PresentationFormat>Widescreen</PresentationFormat>
  <Paragraphs>143</Paragraphs>
  <Slides>21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Courier New</vt:lpstr>
      <vt:lpstr>Gill Sans Nova Light</vt:lpstr>
      <vt:lpstr>Manrope</vt:lpstr>
      <vt:lpstr>Sagona Book</vt:lpstr>
      <vt:lpstr>source-serif-pro</vt:lpstr>
      <vt:lpstr>Wingdings</vt:lpstr>
      <vt:lpstr>Custom</vt:lpstr>
      <vt:lpstr>TRAINITY PROJECT 3 Operation Analytics and Investigating Metric Spike </vt:lpstr>
      <vt:lpstr>agenda</vt:lpstr>
      <vt:lpstr>DESCRIPTION  Operational Analytics is a crucial process that involves analyzing a company’s end-to-end operations. This analysis helps identify areas for improvement within the company. As a Data Analyst, you’ll work closely with various teams, such as operations, support, and marketing, helping them derive valuable insights from the data they collect. One of the key aspects of Operational Analytics is investigating metric spikes. This involves understanding and explaining sudden changes in key metrics, such as a dip in daily user engagement or a drop in sales. </vt:lpstr>
      <vt:lpstr>APPROACH</vt:lpstr>
      <vt:lpstr>TECH STACK USED</vt:lpstr>
      <vt:lpstr>CASE STUDY 1</vt:lpstr>
      <vt:lpstr>TASKS</vt:lpstr>
      <vt:lpstr>A. JOBS REVIEVED OVER TIME</vt:lpstr>
      <vt:lpstr>B. THROUGHPUT ANALYSIS</vt:lpstr>
      <vt:lpstr>PowerPoint Presentation</vt:lpstr>
      <vt:lpstr>D. DUPLICATE ROWS DETECTION</vt:lpstr>
      <vt:lpstr>CASE STUDY 2</vt:lpstr>
      <vt:lpstr>A. WEEKLY USER ENGAGEMENT</vt:lpstr>
      <vt:lpstr>B. USER GROWTH ANALYSIS</vt:lpstr>
      <vt:lpstr>C. WEEKLY RETENTION ANALYSIS</vt:lpstr>
      <vt:lpstr>D. WEEKLY ENGAGEMENT PER DEVICE</vt:lpstr>
      <vt:lpstr>D. WEEKLY ENGAGEMENT PER DEVICE</vt:lpstr>
      <vt:lpstr>E. EMAIL ENGAGEMENT ANALYSIS (WEEK)</vt:lpstr>
      <vt:lpstr>E. EMAIL ENGAGEMENT ANALYSIS (MONTH)</vt:lpstr>
      <vt:lpstr>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Prachi Shinde</dc:creator>
  <cp:lastModifiedBy>Prachi Shinde</cp:lastModifiedBy>
  <cp:revision>2</cp:revision>
  <dcterms:created xsi:type="dcterms:W3CDTF">2024-10-07T07:05:54Z</dcterms:created>
  <dcterms:modified xsi:type="dcterms:W3CDTF">2024-10-10T15:44:18Z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